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93">
          <p15:clr>
            <a:srgbClr val="000000"/>
          </p15:clr>
        </p15:guide>
      </p15:sldGuideLst>
    </p:ext>
    <p:ext uri="http://customooxmlschemas.google.com/">
      <go:slidesCustomData xmlns:go="http://customooxmlschemas.google.com/" r:id="rId34" roundtripDataSignature="AMtx7mjKcPqLjos+jWjBz4oAH2JtgR88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9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9" name="Google Shape;10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Algerian</a:t>
            </a:r>
            <a:endParaRPr/>
          </a:p>
        </p:txBody>
      </p:sp>
      <p:sp>
        <p:nvSpPr>
          <p:cNvPr id="110" name="Google Shape;11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t>‹#›</a:t>
            </a:fld>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87" name="Google Shape;2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6" name="Google Shape;31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7" name="Google Shape;33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12" name="Google Shape;41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39" name="Google Shape;43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53" name="Google Shape;45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2" name="Google Shape;46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68" name="Google Shape;46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80" name="Google Shape;48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18" name="Google Shape;51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0" name="Google Shape;14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3" name="Google Shape;15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73" name="Google Shape;17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01" name="Google Shape;2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0" name="Google Shape;21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75" name="Google Shape;27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9" name="Google Shape;1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0" name="Google Shape;2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slide">
  <p:cSld name="30_Title slide">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7" name="Google Shape;5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8" name="Google Shape;5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_Title slide">
  <p:cSld name="100_Title slide">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1" name="Google Shape;6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2" name="Google Shape;6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5" name="Google Shape;6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6" name="Google Shape;6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9" name="Google Shape;6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0" name="Google Shape;7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3" name="Google Shape;7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4" name="Google Shape;7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7" name="Google Shape;77;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78" name="Google Shape;7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0_Title and content">
  <p:cSld name="110_Title and conten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1" name="Google Shape;8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2" name="Google Shape;8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5" name="Google Shape;8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6" name="Google Shape;8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9" name="Google Shape;8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0" name="Google Shape;9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3" name="Google Shape;9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4" name="Google Shape;9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5" name="Google Shape;2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6" name="Google Shape;2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7" name="Google Shape;9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8" name="Google Shape;9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1" name="Google Shape;101;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2" name="Google Shape;102;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5" name="Google Shape;10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6" name="Google Shape;10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9" name="Google Shape;2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0" name="Google Shape;3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3" name="Google Shape;3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4" name="Google Shape;3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7" name="Google Shape;3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8" name="Google Shape;3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1" name="Google Shape;4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2" name="Google Shape;4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Title slide">
  <p:cSld name="55_Title slide">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5" name="Google Shape;4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6" name="Google Shape;4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9" name="Google Shape;4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0" name="Google Shape;5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folio Full">
  <p:cSld name="Portfolio Full">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3" name="Google Shape;5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4" name="Google Shape;5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
          <p:cNvPicPr preferRelativeResize="0"/>
          <p:nvPr/>
        </p:nvPicPr>
        <p:blipFill rotWithShape="1">
          <a:blip r:embed="rId3">
            <a:alphaModFix/>
          </a:blip>
          <a:srcRect b="1041" l="1042" r="0" t="2"/>
          <a:stretch/>
        </p:blipFill>
        <p:spPr>
          <a:xfrm>
            <a:off x="0" y="0"/>
            <a:ext cx="12192000" cy="6858000"/>
          </a:xfrm>
          <a:prstGeom prst="rect">
            <a:avLst/>
          </a:prstGeom>
          <a:noFill/>
          <a:ln>
            <a:noFill/>
          </a:ln>
        </p:spPr>
      </p:pic>
      <p:sp>
        <p:nvSpPr>
          <p:cNvPr id="113" name="Google Shape;113;p1"/>
          <p:cNvSpPr txBox="1"/>
          <p:nvPr/>
        </p:nvSpPr>
        <p:spPr>
          <a:xfrm>
            <a:off x="3152775" y="2055813"/>
            <a:ext cx="6321425" cy="175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5400"/>
              <a:buFont typeface="Arial"/>
              <a:buNone/>
            </a:pPr>
            <a:r>
              <a:rPr b="1" i="0" lang="en-US" sz="5400" u="none" cap="none" strike="noStrike">
                <a:solidFill>
                  <a:schemeClr val="lt1"/>
                </a:solidFill>
                <a:latin typeface="Arial"/>
                <a:ea typeface="Arial"/>
                <a:cs typeface="Arial"/>
                <a:sym typeface="Arial"/>
              </a:rPr>
              <a:t>ARTIFICIAL INTELLIGENCE</a:t>
            </a:r>
            <a:endParaRPr b="1" i="0" sz="5400" u="none" cap="none" strike="noStrike">
              <a:solidFill>
                <a:schemeClr val="lt1"/>
              </a:solidFill>
              <a:latin typeface="Arial"/>
              <a:ea typeface="Arial"/>
              <a:cs typeface="Arial"/>
              <a:sym typeface="Arial"/>
            </a:endParaRPr>
          </a:p>
        </p:txBody>
      </p:sp>
      <p:cxnSp>
        <p:nvCxnSpPr>
          <p:cNvPr id="114" name="Google Shape;114;p1"/>
          <p:cNvCxnSpPr/>
          <p:nvPr/>
        </p:nvCxnSpPr>
        <p:spPr>
          <a:xfrm>
            <a:off x="3238500" y="1209675"/>
            <a:ext cx="5386388" cy="0"/>
          </a:xfrm>
          <a:prstGeom prst="straightConnector1">
            <a:avLst/>
          </a:prstGeom>
          <a:noFill/>
          <a:ln cap="flat" cmpd="sng" w="9525">
            <a:solidFill>
              <a:schemeClr val="lt1"/>
            </a:solidFill>
            <a:prstDash val="solid"/>
            <a:miter lim="800000"/>
            <a:headEnd len="sm" w="sm" type="none"/>
            <a:tailEnd len="sm" w="sm" type="none"/>
          </a:ln>
        </p:spPr>
      </p:cxnSp>
      <p:cxnSp>
        <p:nvCxnSpPr>
          <p:cNvPr id="115" name="Google Shape;115;p1"/>
          <p:cNvCxnSpPr/>
          <p:nvPr/>
        </p:nvCxnSpPr>
        <p:spPr>
          <a:xfrm>
            <a:off x="3238500" y="1209675"/>
            <a:ext cx="0" cy="3446463"/>
          </a:xfrm>
          <a:prstGeom prst="straightConnector1">
            <a:avLst/>
          </a:prstGeom>
          <a:noFill/>
          <a:ln cap="flat" cmpd="sng" w="9525">
            <a:solidFill>
              <a:schemeClr val="lt1"/>
            </a:solidFill>
            <a:prstDash val="solid"/>
            <a:miter lim="800000"/>
            <a:headEnd len="sm" w="sm" type="none"/>
            <a:tailEnd len="sm" w="sm" type="none"/>
          </a:ln>
        </p:spPr>
      </p:cxnSp>
      <p:cxnSp>
        <p:nvCxnSpPr>
          <p:cNvPr id="116" name="Google Shape;116;p1"/>
          <p:cNvCxnSpPr/>
          <p:nvPr/>
        </p:nvCxnSpPr>
        <p:spPr>
          <a:xfrm>
            <a:off x="3840163" y="4302125"/>
            <a:ext cx="5387975" cy="0"/>
          </a:xfrm>
          <a:prstGeom prst="straightConnector1">
            <a:avLst/>
          </a:prstGeom>
          <a:noFill/>
          <a:ln cap="flat" cmpd="sng" w="9525">
            <a:solidFill>
              <a:schemeClr val="lt1"/>
            </a:solidFill>
            <a:prstDash val="solid"/>
            <a:miter lim="800000"/>
            <a:headEnd len="sm" w="sm" type="none"/>
            <a:tailEnd len="sm" w="sm" type="none"/>
          </a:ln>
        </p:spPr>
      </p:cxnSp>
      <p:cxnSp>
        <p:nvCxnSpPr>
          <p:cNvPr id="117" name="Google Shape;117;p1"/>
          <p:cNvCxnSpPr/>
          <p:nvPr/>
        </p:nvCxnSpPr>
        <p:spPr>
          <a:xfrm>
            <a:off x="9229725" y="855663"/>
            <a:ext cx="0" cy="3446463"/>
          </a:xfrm>
          <a:prstGeom prst="straightConnector1">
            <a:avLst/>
          </a:prstGeom>
          <a:noFill/>
          <a:ln cap="flat" cmpd="sng" w="9525">
            <a:solidFill>
              <a:schemeClr val="lt1"/>
            </a:solidFill>
            <a:prstDash val="solid"/>
            <a:miter lim="800000"/>
            <a:headEnd len="sm" w="sm" type="none"/>
            <a:tailEnd len="sm" w="sm" type="none"/>
          </a:ln>
        </p:spPr>
      </p:cxnSp>
      <p:cxnSp>
        <p:nvCxnSpPr>
          <p:cNvPr id="118" name="Google Shape;118;p1"/>
          <p:cNvCxnSpPr/>
          <p:nvPr/>
        </p:nvCxnSpPr>
        <p:spPr>
          <a:xfrm>
            <a:off x="6076950" y="855663"/>
            <a:ext cx="3151188" cy="0"/>
          </a:xfrm>
          <a:prstGeom prst="straightConnector1">
            <a:avLst/>
          </a:prstGeom>
          <a:noFill/>
          <a:ln cap="flat" cmpd="sng" w="9525">
            <a:solidFill>
              <a:schemeClr val="lt1"/>
            </a:solidFill>
            <a:prstDash val="solid"/>
            <a:miter lim="800000"/>
            <a:headEnd len="sm" w="sm" type="none"/>
            <a:tailEnd len="sm" w="sm" type="none"/>
          </a:ln>
        </p:spPr>
      </p:cxnSp>
      <p:cxnSp>
        <p:nvCxnSpPr>
          <p:cNvPr id="119" name="Google Shape;119;p1"/>
          <p:cNvCxnSpPr/>
          <p:nvPr/>
        </p:nvCxnSpPr>
        <p:spPr>
          <a:xfrm>
            <a:off x="3238500" y="4656138"/>
            <a:ext cx="3151188" cy="0"/>
          </a:xfrm>
          <a:prstGeom prst="straightConnector1">
            <a:avLst/>
          </a:prstGeom>
          <a:noFill/>
          <a:ln cap="flat" cmpd="sng" w="9525">
            <a:solidFill>
              <a:schemeClr val="lt1"/>
            </a:solidFill>
            <a:prstDash val="solid"/>
            <a:miter lim="800000"/>
            <a:headEnd len="sm" w="sm" type="none"/>
            <a:tailEnd len="sm" w="sm" type="none"/>
          </a:ln>
        </p:spPr>
      </p:cxnSp>
      <p:sp>
        <p:nvSpPr>
          <p:cNvPr id="120" name="Google Shape;120;p1"/>
          <p:cNvSpPr txBox="1"/>
          <p:nvPr/>
        </p:nvSpPr>
        <p:spPr>
          <a:xfrm>
            <a:off x="7615250" y="5008575"/>
            <a:ext cx="2971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lt1"/>
                </a:solidFill>
              </a:rPr>
              <a:t>KALAIVANI B</a:t>
            </a:r>
            <a:endParaRPr b="1" sz="3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0"/>
          <p:cNvSpPr/>
          <p:nvPr/>
        </p:nvSpPr>
        <p:spPr>
          <a:xfrm>
            <a:off x="1219200" y="1011555"/>
            <a:ext cx="10001250" cy="5334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ALGORITHM : A set of rules and statistical techniques used to learn patterns from data.</a:t>
            </a:r>
            <a:endParaRPr b="0" i="0" sz="2400" u="none">
              <a:solidFill>
                <a:schemeClr val="lt1"/>
              </a:solidFill>
              <a:latin typeface="Arial"/>
              <a:ea typeface="Arial"/>
              <a:cs typeface="Arial"/>
              <a:sym typeface="Arial"/>
            </a:endParaRPr>
          </a:p>
          <a:p>
            <a:pPr indent="-285750" lvl="0" marL="285750" marR="0" rtl="0" algn="l">
              <a:lnSpc>
                <a:spcPct val="12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MODEL: A model is trained by using a Machine Learning algorithm.</a:t>
            </a:r>
            <a:endParaRPr b="0" i="0" sz="2400" u="none">
              <a:solidFill>
                <a:srgbClr val="FDFDFD"/>
              </a:solidFill>
              <a:latin typeface="Arial"/>
              <a:ea typeface="Arial"/>
              <a:cs typeface="Arial"/>
              <a:sym typeface="Arial"/>
            </a:endParaRPr>
          </a:p>
          <a:p>
            <a:pPr indent="-285750" lvl="0" marL="285750" marR="0" rtl="0" algn="l">
              <a:lnSpc>
                <a:spcPct val="12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PREDICTOR VARIABLE: It is a features) of the data that can be used to predict the output.</a:t>
            </a:r>
            <a:endParaRPr b="0" i="0" sz="2400" u="none">
              <a:solidFill>
                <a:srgbClr val="FDFDFD"/>
              </a:solidFill>
              <a:latin typeface="Arial"/>
              <a:ea typeface="Arial"/>
              <a:cs typeface="Arial"/>
              <a:sym typeface="Arial"/>
            </a:endParaRPr>
          </a:p>
          <a:p>
            <a:pPr indent="-285750" lvl="0" marL="285750" marR="0" rtl="0" algn="l">
              <a:lnSpc>
                <a:spcPct val="12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RESPONSE VARIABLE: It is the feature or the output variable that needs to be predicted by using the predictor variable(s),</a:t>
            </a:r>
            <a:endParaRPr b="0" i="0" sz="2400" u="none">
              <a:solidFill>
                <a:srgbClr val="FDFDFD"/>
              </a:solidFill>
              <a:latin typeface="Arial"/>
              <a:ea typeface="Arial"/>
              <a:cs typeface="Arial"/>
              <a:sym typeface="Arial"/>
            </a:endParaRPr>
          </a:p>
          <a:p>
            <a:pPr indent="-285750" lvl="0" marL="285750" marR="0" rtl="0" algn="l">
              <a:lnSpc>
                <a:spcPct val="12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TRAINING DATA: The Machine Learning model is built using the training data.</a:t>
            </a:r>
            <a:endParaRPr b="0" i="0" sz="2400" u="none">
              <a:solidFill>
                <a:srgbClr val="FDFDFD"/>
              </a:solidFill>
              <a:latin typeface="Arial"/>
              <a:ea typeface="Arial"/>
              <a:cs typeface="Arial"/>
              <a:sym typeface="Arial"/>
            </a:endParaRPr>
          </a:p>
          <a:p>
            <a:pPr indent="-285750" lvl="0" marL="285750" marR="0" rtl="0" algn="l">
              <a:lnSpc>
                <a:spcPct val="12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TESTING DATA: The Machine Learning model is evaluated using the testing data.</a:t>
            </a:r>
            <a:endParaRPr b="0" i="0" sz="2400" u="none">
              <a:solidFill>
                <a:srgbClr val="FDFDFD"/>
              </a:solidFill>
              <a:latin typeface="Arial"/>
              <a:ea typeface="Arial"/>
              <a:cs typeface="Arial"/>
              <a:sym typeface="Arial"/>
            </a:endParaRPr>
          </a:p>
        </p:txBody>
      </p:sp>
      <p:sp>
        <p:nvSpPr>
          <p:cNvPr id="291" name="Google Shape;291;p10"/>
          <p:cNvSpPr/>
          <p:nvPr/>
        </p:nvSpPr>
        <p:spPr>
          <a:xfrm>
            <a:off x="988695" y="663575"/>
            <a:ext cx="10462260" cy="5621655"/>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92" name="Google Shape;292;p10"/>
          <p:cNvSpPr txBox="1"/>
          <p:nvPr/>
        </p:nvSpPr>
        <p:spPr>
          <a:xfrm>
            <a:off x="685800" y="228600"/>
            <a:ext cx="3114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rPr>
              <a:t>DEFINITIONS</a:t>
            </a:r>
            <a:endParaRPr b="1" sz="21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1"/>
          <p:cNvSpPr/>
          <p:nvPr/>
        </p:nvSpPr>
        <p:spPr>
          <a:xfrm>
            <a:off x="0" y="4051300"/>
            <a:ext cx="165100" cy="2478088"/>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98" name="Google Shape;298;p11"/>
          <p:cNvSpPr/>
          <p:nvPr/>
        </p:nvSpPr>
        <p:spPr>
          <a:xfrm>
            <a:off x="12026900" y="261938"/>
            <a:ext cx="165100" cy="1255713"/>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nvGrpSpPr>
          <p:cNvPr id="299" name="Google Shape;299;p11"/>
          <p:cNvGrpSpPr/>
          <p:nvPr/>
        </p:nvGrpSpPr>
        <p:grpSpPr>
          <a:xfrm>
            <a:off x="2720975" y="0"/>
            <a:ext cx="104775" cy="2341563"/>
            <a:chOff x="2720340" y="0"/>
            <a:chExt cx="100584" cy="2240280"/>
          </a:xfrm>
        </p:grpSpPr>
        <p:cxnSp>
          <p:nvCxnSpPr>
            <p:cNvPr id="300" name="Google Shape;300;p11"/>
            <p:cNvCxnSpPr/>
            <p:nvPr/>
          </p:nvCxnSpPr>
          <p:spPr>
            <a:xfrm>
              <a:off x="2770632" y="0"/>
              <a:ext cx="0" cy="2140037"/>
            </a:xfrm>
            <a:prstGeom prst="straightConnector1">
              <a:avLst/>
            </a:prstGeom>
            <a:solidFill>
              <a:schemeClr val="lt1"/>
            </a:solidFill>
            <a:ln cap="flat" cmpd="sng" w="9525">
              <a:solidFill>
                <a:schemeClr val="lt1"/>
              </a:solidFill>
              <a:prstDash val="solid"/>
              <a:miter lim="800000"/>
              <a:headEnd len="sm" w="sm" type="none"/>
              <a:tailEnd len="sm" w="sm" type="none"/>
            </a:ln>
          </p:spPr>
        </p:cxnSp>
        <p:sp>
          <p:nvSpPr>
            <p:cNvPr id="301" name="Google Shape;301;p11"/>
            <p:cNvSpPr/>
            <p:nvPr/>
          </p:nvSpPr>
          <p:spPr>
            <a:xfrm>
              <a:off x="2720340" y="2140037"/>
              <a:ext cx="100584" cy="10024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grpSp>
        <p:nvGrpSpPr>
          <p:cNvPr id="302" name="Google Shape;302;p11"/>
          <p:cNvGrpSpPr/>
          <p:nvPr/>
        </p:nvGrpSpPr>
        <p:grpSpPr>
          <a:xfrm flipH="1" rot="10800000">
            <a:off x="9593263" y="4516438"/>
            <a:ext cx="104775" cy="2341562"/>
            <a:chOff x="2720340" y="0"/>
            <a:chExt cx="100584" cy="2240280"/>
          </a:xfrm>
        </p:grpSpPr>
        <p:cxnSp>
          <p:nvCxnSpPr>
            <p:cNvPr id="303" name="Google Shape;303;p11"/>
            <p:cNvCxnSpPr/>
            <p:nvPr/>
          </p:nvCxnSpPr>
          <p:spPr>
            <a:xfrm>
              <a:off x="2770632" y="0"/>
              <a:ext cx="0" cy="2140037"/>
            </a:xfrm>
            <a:prstGeom prst="straightConnector1">
              <a:avLst/>
            </a:prstGeom>
            <a:solidFill>
              <a:schemeClr val="lt1"/>
            </a:solidFill>
            <a:ln cap="flat" cmpd="sng" w="9525">
              <a:solidFill>
                <a:schemeClr val="lt1"/>
              </a:solidFill>
              <a:prstDash val="solid"/>
              <a:miter lim="800000"/>
              <a:headEnd len="sm" w="sm" type="none"/>
              <a:tailEnd len="sm" w="sm" type="none"/>
            </a:ln>
          </p:spPr>
        </p:cxnSp>
        <p:sp>
          <p:nvSpPr>
            <p:cNvPr id="304" name="Google Shape;304;p11"/>
            <p:cNvSpPr/>
            <p:nvPr/>
          </p:nvSpPr>
          <p:spPr>
            <a:xfrm>
              <a:off x="2720340" y="2140037"/>
              <a:ext cx="100584" cy="10024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grpSp>
      <p:sp>
        <p:nvSpPr>
          <p:cNvPr id="305" name="Google Shape;305;p11"/>
          <p:cNvSpPr/>
          <p:nvPr/>
        </p:nvSpPr>
        <p:spPr>
          <a:xfrm>
            <a:off x="4658995" y="2568258"/>
            <a:ext cx="3144838" cy="1116013"/>
          </a:xfrm>
          <a:prstGeom prst="rect">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6" name="Google Shape;306;p11"/>
          <p:cNvSpPr txBox="1"/>
          <p:nvPr/>
        </p:nvSpPr>
        <p:spPr>
          <a:xfrm>
            <a:off x="4802188" y="2568258"/>
            <a:ext cx="3001962" cy="11988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1" i="0" lang="en-US" sz="2400" u="none">
                <a:solidFill>
                  <a:schemeClr val="lt1"/>
                </a:solidFill>
                <a:latin typeface="Arial"/>
                <a:ea typeface="Arial"/>
                <a:cs typeface="Arial"/>
                <a:sym typeface="Arial"/>
              </a:rPr>
              <a:t>MACHINE LEARNING PROCESS</a:t>
            </a:r>
            <a:endParaRPr b="1" i="0" sz="2400" u="none">
              <a:solidFill>
                <a:schemeClr val="lt1"/>
              </a:solidFill>
              <a:latin typeface="Arial"/>
              <a:ea typeface="Arial"/>
              <a:cs typeface="Arial"/>
              <a:sym typeface="Arial"/>
            </a:endParaRPr>
          </a:p>
        </p:txBody>
      </p:sp>
      <p:sp>
        <p:nvSpPr>
          <p:cNvPr id="307" name="Google Shape;307;p11"/>
          <p:cNvSpPr txBox="1"/>
          <p:nvPr/>
        </p:nvSpPr>
        <p:spPr>
          <a:xfrm>
            <a:off x="5003800" y="685800"/>
            <a:ext cx="226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1)  </a:t>
            </a:r>
            <a:r>
              <a:rPr b="0" i="0" lang="en-US" sz="1800" u="none">
                <a:solidFill>
                  <a:schemeClr val="lt1"/>
                </a:solidFill>
                <a:latin typeface="Calibri"/>
                <a:ea typeface="Calibri"/>
                <a:cs typeface="Calibri"/>
                <a:sym typeface="Calibri"/>
              </a:rPr>
              <a:t>Define objective</a:t>
            </a:r>
            <a:endParaRPr b="0" i="0" sz="1800" u="none">
              <a:solidFill>
                <a:schemeClr val="lt1"/>
              </a:solidFill>
              <a:latin typeface="Calibri"/>
              <a:ea typeface="Calibri"/>
              <a:cs typeface="Calibri"/>
              <a:sym typeface="Calibri"/>
            </a:endParaRPr>
          </a:p>
        </p:txBody>
      </p:sp>
      <p:sp>
        <p:nvSpPr>
          <p:cNvPr id="308" name="Google Shape;308;p11"/>
          <p:cNvSpPr txBox="1"/>
          <p:nvPr/>
        </p:nvSpPr>
        <p:spPr>
          <a:xfrm>
            <a:off x="8737600" y="1276350"/>
            <a:ext cx="207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2) </a:t>
            </a:r>
            <a:r>
              <a:rPr b="0" i="0" lang="en-US" sz="1800" u="none">
                <a:solidFill>
                  <a:schemeClr val="lt1"/>
                </a:solidFill>
                <a:latin typeface="Calibri"/>
                <a:ea typeface="Calibri"/>
                <a:cs typeface="Calibri"/>
                <a:sym typeface="Calibri"/>
              </a:rPr>
              <a:t>Data gathering</a:t>
            </a:r>
            <a:endParaRPr b="0" i="0" sz="1800" u="none">
              <a:solidFill>
                <a:schemeClr val="lt1"/>
              </a:solidFill>
              <a:latin typeface="Calibri"/>
              <a:ea typeface="Calibri"/>
              <a:cs typeface="Calibri"/>
              <a:sym typeface="Calibri"/>
            </a:endParaRPr>
          </a:p>
        </p:txBody>
      </p:sp>
      <p:sp>
        <p:nvSpPr>
          <p:cNvPr id="309" name="Google Shape;309;p11"/>
          <p:cNvSpPr txBox="1"/>
          <p:nvPr/>
        </p:nvSpPr>
        <p:spPr>
          <a:xfrm>
            <a:off x="9192895" y="3244850"/>
            <a:ext cx="2247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3) </a:t>
            </a:r>
            <a:r>
              <a:rPr b="0" i="0" lang="en-US" sz="1800" u="none">
                <a:solidFill>
                  <a:schemeClr val="lt1"/>
                </a:solidFill>
                <a:latin typeface="Calibri"/>
                <a:ea typeface="Calibri"/>
                <a:cs typeface="Calibri"/>
                <a:sym typeface="Calibri"/>
              </a:rPr>
              <a:t>Preparing data</a:t>
            </a:r>
            <a:endParaRPr b="0" i="0" sz="1800" u="none">
              <a:solidFill>
                <a:schemeClr val="lt1"/>
              </a:solidFill>
              <a:latin typeface="Calibri"/>
              <a:ea typeface="Calibri"/>
              <a:cs typeface="Calibri"/>
              <a:sym typeface="Calibri"/>
            </a:endParaRPr>
          </a:p>
        </p:txBody>
      </p:sp>
      <p:sp>
        <p:nvSpPr>
          <p:cNvPr id="310" name="Google Shape;310;p11"/>
          <p:cNvSpPr txBox="1"/>
          <p:nvPr/>
        </p:nvSpPr>
        <p:spPr>
          <a:xfrm>
            <a:off x="2230755" y="1868805"/>
            <a:ext cx="2571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7) </a:t>
            </a:r>
            <a:r>
              <a:rPr b="0" i="0" lang="en-US" sz="1800" u="none">
                <a:solidFill>
                  <a:schemeClr val="lt1"/>
                </a:solidFill>
                <a:latin typeface="Calibri"/>
                <a:ea typeface="Calibri"/>
                <a:cs typeface="Calibri"/>
                <a:sym typeface="Calibri"/>
              </a:rPr>
              <a:t>Predictions</a:t>
            </a:r>
            <a:endParaRPr b="0" i="0" sz="1800" u="none">
              <a:solidFill>
                <a:schemeClr val="lt1"/>
              </a:solidFill>
              <a:latin typeface="Calibri"/>
              <a:ea typeface="Calibri"/>
              <a:cs typeface="Calibri"/>
              <a:sym typeface="Calibri"/>
            </a:endParaRPr>
          </a:p>
        </p:txBody>
      </p:sp>
      <p:sp>
        <p:nvSpPr>
          <p:cNvPr id="311" name="Google Shape;311;p11"/>
          <p:cNvSpPr txBox="1"/>
          <p:nvPr/>
        </p:nvSpPr>
        <p:spPr>
          <a:xfrm>
            <a:off x="6451600" y="4838700"/>
            <a:ext cx="291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4) </a:t>
            </a:r>
            <a:r>
              <a:rPr b="0" i="0" lang="en-US" sz="1800" u="none">
                <a:solidFill>
                  <a:schemeClr val="lt1"/>
                </a:solidFill>
                <a:latin typeface="Calibri"/>
                <a:ea typeface="Calibri"/>
                <a:cs typeface="Calibri"/>
                <a:sym typeface="Calibri"/>
              </a:rPr>
              <a:t>Data exploration</a:t>
            </a:r>
            <a:endParaRPr b="0" i="0" sz="1800" u="none">
              <a:solidFill>
                <a:schemeClr val="lt1"/>
              </a:solidFill>
              <a:latin typeface="Calibri"/>
              <a:ea typeface="Calibri"/>
              <a:cs typeface="Calibri"/>
              <a:sym typeface="Calibri"/>
            </a:endParaRPr>
          </a:p>
        </p:txBody>
      </p:sp>
      <p:sp>
        <p:nvSpPr>
          <p:cNvPr id="312" name="Google Shape;312;p11"/>
          <p:cNvSpPr txBox="1"/>
          <p:nvPr/>
        </p:nvSpPr>
        <p:spPr>
          <a:xfrm>
            <a:off x="2089150" y="4732020"/>
            <a:ext cx="316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5) </a:t>
            </a:r>
            <a:r>
              <a:rPr b="0" i="0" lang="en-US" sz="1800" u="none">
                <a:solidFill>
                  <a:schemeClr val="lt1"/>
                </a:solidFill>
                <a:latin typeface="Calibri"/>
                <a:ea typeface="Calibri"/>
                <a:cs typeface="Calibri"/>
                <a:sym typeface="Calibri"/>
              </a:rPr>
              <a:t>Building a model</a:t>
            </a:r>
            <a:endParaRPr b="0" i="0" sz="1800" u="none">
              <a:solidFill>
                <a:schemeClr val="lt1"/>
              </a:solidFill>
              <a:latin typeface="Calibri"/>
              <a:ea typeface="Calibri"/>
              <a:cs typeface="Calibri"/>
              <a:sym typeface="Calibri"/>
            </a:endParaRPr>
          </a:p>
        </p:txBody>
      </p:sp>
      <p:sp>
        <p:nvSpPr>
          <p:cNvPr id="313" name="Google Shape;313;p11"/>
          <p:cNvSpPr txBox="1"/>
          <p:nvPr/>
        </p:nvSpPr>
        <p:spPr>
          <a:xfrm>
            <a:off x="1602105" y="3352800"/>
            <a:ext cx="2343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6) </a:t>
            </a:r>
            <a:r>
              <a:rPr b="0" i="0" lang="en-US" sz="1800" u="none">
                <a:solidFill>
                  <a:schemeClr val="lt1"/>
                </a:solidFill>
                <a:latin typeface="Calibri"/>
                <a:ea typeface="Calibri"/>
                <a:cs typeface="Calibri"/>
                <a:sym typeface="Calibri"/>
              </a:rPr>
              <a:t>Model evaluation</a:t>
            </a:r>
            <a:endParaRPr b="0" i="0" sz="1800" u="non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2"/>
          <p:cNvSpPr/>
          <p:nvPr/>
        </p:nvSpPr>
        <p:spPr>
          <a:xfrm rot="4300279">
            <a:off x="1388269" y="2037556"/>
            <a:ext cx="1800225" cy="1798638"/>
          </a:xfrm>
          <a:prstGeom prst="blockArc">
            <a:avLst>
              <a:gd fmla="val 17100000" name="adj1"/>
              <a:gd fmla="val 11499486" name="adj2"/>
              <a:gd fmla="val 14654" name="adj3"/>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20" name="Google Shape;320;p12"/>
          <p:cNvSpPr/>
          <p:nvPr/>
        </p:nvSpPr>
        <p:spPr>
          <a:xfrm rot="4300279">
            <a:off x="1582738" y="2230438"/>
            <a:ext cx="1411288" cy="141128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1" name="Google Shape;321;p12"/>
          <p:cNvSpPr/>
          <p:nvPr/>
        </p:nvSpPr>
        <p:spPr>
          <a:xfrm flipH="1">
            <a:off x="1909763" y="2628900"/>
            <a:ext cx="808037" cy="673100"/>
          </a:xfrm>
          <a:custGeom>
            <a:rect b="b" l="l" r="r" t="t"/>
            <a:pathLst>
              <a:path extrusionOk="0" h="235" w="282">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322" name="Google Shape;322;p12"/>
          <p:cNvSpPr/>
          <p:nvPr/>
        </p:nvSpPr>
        <p:spPr>
          <a:xfrm>
            <a:off x="1265555" y="3959225"/>
            <a:ext cx="2352040" cy="8299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DFDFD"/>
              </a:buClr>
              <a:buSzPts val="2400"/>
              <a:buFont typeface="Arial"/>
              <a:buNone/>
            </a:pPr>
            <a:r>
              <a:rPr b="0" i="0" lang="en-US" sz="2400" u="none">
                <a:solidFill>
                  <a:srgbClr val="FDFDFD"/>
                </a:solidFill>
                <a:latin typeface="Arial"/>
                <a:ea typeface="Arial"/>
                <a:cs typeface="Arial"/>
                <a:sym typeface="Arial"/>
              </a:rPr>
              <a:t>SUPERVISED LEARNING</a:t>
            </a:r>
            <a:endParaRPr b="0" i="0" sz="2400" u="none">
              <a:solidFill>
                <a:srgbClr val="FDFDFD"/>
              </a:solidFill>
              <a:latin typeface="Arial"/>
              <a:ea typeface="Arial"/>
              <a:cs typeface="Arial"/>
              <a:sym typeface="Arial"/>
            </a:endParaRPr>
          </a:p>
        </p:txBody>
      </p:sp>
      <p:sp>
        <p:nvSpPr>
          <p:cNvPr id="323" name="Google Shape;323;p12"/>
          <p:cNvSpPr/>
          <p:nvPr/>
        </p:nvSpPr>
        <p:spPr>
          <a:xfrm rot="4300279">
            <a:off x="5096669" y="2037556"/>
            <a:ext cx="1800225" cy="1798638"/>
          </a:xfrm>
          <a:prstGeom prst="blockArc">
            <a:avLst>
              <a:gd fmla="val 17100000" name="adj1"/>
              <a:gd fmla="val 8867636" name="adj2"/>
              <a:gd fmla="val 11258" name="adj3"/>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24" name="Google Shape;324;p12"/>
          <p:cNvSpPr/>
          <p:nvPr/>
        </p:nvSpPr>
        <p:spPr>
          <a:xfrm rot="4300279">
            <a:off x="5291138" y="2230438"/>
            <a:ext cx="1411288" cy="141128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5" name="Google Shape;325;p12"/>
          <p:cNvSpPr/>
          <p:nvPr/>
        </p:nvSpPr>
        <p:spPr>
          <a:xfrm flipH="1">
            <a:off x="5618163" y="2628900"/>
            <a:ext cx="808037" cy="673100"/>
          </a:xfrm>
          <a:custGeom>
            <a:rect b="b" l="l" r="r" t="t"/>
            <a:pathLst>
              <a:path extrusionOk="0" h="235" w="282">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326" name="Google Shape;326;p12"/>
          <p:cNvSpPr/>
          <p:nvPr/>
        </p:nvSpPr>
        <p:spPr>
          <a:xfrm>
            <a:off x="4597718" y="3917500"/>
            <a:ext cx="2733000" cy="829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DFDFD"/>
              </a:buClr>
              <a:buSzPts val="2400"/>
              <a:buFont typeface="Arial"/>
              <a:buNone/>
            </a:pPr>
            <a:r>
              <a:rPr b="0" i="0" lang="en-US" sz="2400" u="none">
                <a:solidFill>
                  <a:srgbClr val="FDFDFD"/>
                </a:solidFill>
                <a:latin typeface="Arial"/>
                <a:ea typeface="Arial"/>
                <a:cs typeface="Arial"/>
                <a:sym typeface="Arial"/>
              </a:rPr>
              <a:t>UNSUPERVISED LEARNING</a:t>
            </a:r>
            <a:endParaRPr b="0" i="0" sz="2400" u="none">
              <a:solidFill>
                <a:srgbClr val="FDFDFD"/>
              </a:solidFill>
              <a:latin typeface="Arial"/>
              <a:ea typeface="Arial"/>
              <a:cs typeface="Arial"/>
              <a:sym typeface="Arial"/>
            </a:endParaRPr>
          </a:p>
        </p:txBody>
      </p:sp>
      <p:sp>
        <p:nvSpPr>
          <p:cNvPr id="327" name="Google Shape;327;p12"/>
          <p:cNvSpPr/>
          <p:nvPr/>
        </p:nvSpPr>
        <p:spPr>
          <a:xfrm rot="4300279">
            <a:off x="8805069" y="2037556"/>
            <a:ext cx="1800225" cy="1798638"/>
          </a:xfrm>
          <a:prstGeom prst="blockArc">
            <a:avLst>
              <a:gd fmla="val 12505679" name="adj1"/>
              <a:gd fmla="val 10800000" name="adj2"/>
              <a:gd fmla="val 13866" name="adj3"/>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28" name="Google Shape;328;p12"/>
          <p:cNvSpPr/>
          <p:nvPr/>
        </p:nvSpPr>
        <p:spPr>
          <a:xfrm rot="4300279">
            <a:off x="8999538" y="2230438"/>
            <a:ext cx="1411288" cy="141128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329" name="Google Shape;329;p12"/>
          <p:cNvSpPr/>
          <p:nvPr/>
        </p:nvSpPr>
        <p:spPr>
          <a:xfrm flipH="1">
            <a:off x="9326563" y="2628900"/>
            <a:ext cx="808037" cy="673100"/>
          </a:xfrm>
          <a:custGeom>
            <a:rect b="b" l="l" r="r" t="t"/>
            <a:pathLst>
              <a:path extrusionOk="0" h="235" w="282">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330" name="Google Shape;330;p12"/>
          <p:cNvSpPr/>
          <p:nvPr/>
        </p:nvSpPr>
        <p:spPr>
          <a:xfrm>
            <a:off x="8310880" y="3917500"/>
            <a:ext cx="3135000" cy="829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DFDFD"/>
              </a:buClr>
              <a:buSzPts val="2400"/>
              <a:buFont typeface="Arial"/>
              <a:buNone/>
            </a:pPr>
            <a:r>
              <a:rPr b="0" i="0" lang="en-US" sz="2400" u="none">
                <a:solidFill>
                  <a:srgbClr val="FDFDFD"/>
                </a:solidFill>
                <a:latin typeface="Arial"/>
                <a:ea typeface="Arial"/>
                <a:cs typeface="Arial"/>
                <a:sym typeface="Arial"/>
              </a:rPr>
              <a:t>REINFORCEMENT LEARNING</a:t>
            </a:r>
            <a:endParaRPr b="0" i="0" sz="2400" u="none">
              <a:solidFill>
                <a:srgbClr val="FDFDFD"/>
              </a:solidFill>
              <a:latin typeface="Arial"/>
              <a:ea typeface="Arial"/>
              <a:cs typeface="Arial"/>
              <a:sym typeface="Arial"/>
            </a:endParaRPr>
          </a:p>
        </p:txBody>
      </p:sp>
      <p:sp>
        <p:nvSpPr>
          <p:cNvPr id="331" name="Google Shape;331;p12"/>
          <p:cNvSpPr txBox="1"/>
          <p:nvPr/>
        </p:nvSpPr>
        <p:spPr>
          <a:xfrm>
            <a:off x="1216063" y="5021713"/>
            <a:ext cx="24510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We teach or train the machine using data which is well labeled.</a:t>
            </a:r>
            <a:endParaRPr b="0" i="0" sz="1200" u="none">
              <a:solidFill>
                <a:srgbClr val="FFFFFF"/>
              </a:solidFill>
              <a:latin typeface="Arial"/>
              <a:ea typeface="Arial"/>
              <a:cs typeface="Arial"/>
              <a:sym typeface="Arial"/>
            </a:endParaRPr>
          </a:p>
        </p:txBody>
      </p:sp>
      <p:sp>
        <p:nvSpPr>
          <p:cNvPr id="332" name="Google Shape;332;p12"/>
          <p:cNvSpPr txBox="1"/>
          <p:nvPr/>
        </p:nvSpPr>
        <p:spPr>
          <a:xfrm>
            <a:off x="4754563" y="4837113"/>
            <a:ext cx="2459037" cy="738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Training of machine using information that is unlabeled and allowing the algorithm to act on that information without guidance.</a:t>
            </a:r>
            <a:endParaRPr b="0" i="0" sz="1200" u="none">
              <a:solidFill>
                <a:srgbClr val="FFFFFF"/>
              </a:solidFill>
              <a:latin typeface="Arial"/>
              <a:ea typeface="Arial"/>
              <a:cs typeface="Arial"/>
              <a:sym typeface="Arial"/>
            </a:endParaRPr>
          </a:p>
        </p:txBody>
      </p:sp>
      <p:sp>
        <p:nvSpPr>
          <p:cNvPr id="333" name="Google Shape;333;p12"/>
          <p:cNvSpPr txBox="1"/>
          <p:nvPr/>
        </p:nvSpPr>
        <p:spPr>
          <a:xfrm>
            <a:off x="8509000" y="4837113"/>
            <a:ext cx="24924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Part of machine learning where an agent is put in an environment and </a:t>
            </a:r>
            <a:r>
              <a:rPr lang="en-US" sz="1200">
                <a:solidFill>
                  <a:srgbClr val="FFFFFF"/>
                </a:solidFill>
              </a:rPr>
              <a:t>it</a:t>
            </a:r>
            <a:r>
              <a:rPr b="0" i="0" lang="en-US" sz="1200" u="none">
                <a:solidFill>
                  <a:srgbClr val="FFFFFF"/>
                </a:solidFill>
                <a:latin typeface="Arial"/>
                <a:ea typeface="Arial"/>
                <a:cs typeface="Arial"/>
                <a:sym typeface="Arial"/>
              </a:rPr>
              <a:t> learns to behave in this environment by performing certain actions and observing the rewards which it gets from those actions</a:t>
            </a:r>
            <a:endParaRPr b="0" i="0" sz="1200" u="none">
              <a:solidFill>
                <a:srgbClr val="FFFFFF"/>
              </a:solidFill>
              <a:latin typeface="Arial"/>
              <a:ea typeface="Arial"/>
              <a:cs typeface="Arial"/>
              <a:sym typeface="Arial"/>
            </a:endParaRPr>
          </a:p>
        </p:txBody>
      </p:sp>
      <p:sp>
        <p:nvSpPr>
          <p:cNvPr id="334" name="Google Shape;334;p12"/>
          <p:cNvSpPr txBox="1"/>
          <p:nvPr/>
        </p:nvSpPr>
        <p:spPr>
          <a:xfrm>
            <a:off x="2200275" y="476250"/>
            <a:ext cx="7672500" cy="67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Calibri"/>
              <a:buNone/>
            </a:pPr>
            <a:r>
              <a:rPr b="1" i="0" lang="en-US" sz="3800" u="none">
                <a:solidFill>
                  <a:schemeClr val="lt1"/>
                </a:solidFill>
                <a:latin typeface="Calibri"/>
                <a:ea typeface="Calibri"/>
                <a:cs typeface="Calibri"/>
                <a:sym typeface="Calibri"/>
              </a:rPr>
              <a:t>TYPES OF MACHINE LEARNING</a:t>
            </a:r>
            <a:endParaRPr b="1" i="0" sz="3800" u="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pic>
        <p:nvPicPr>
          <p:cNvPr id="341" name="Google Shape;341;p13"/>
          <p:cNvPicPr preferRelativeResize="0"/>
          <p:nvPr/>
        </p:nvPicPr>
        <p:blipFill rotWithShape="1">
          <a:blip r:embed="rId3">
            <a:alphaModFix/>
          </a:blip>
          <a:srcRect b="30103" l="0" r="0" t="0"/>
          <a:stretch/>
        </p:blipFill>
        <p:spPr>
          <a:xfrm>
            <a:off x="1588" y="2012950"/>
            <a:ext cx="12193587" cy="2959100"/>
          </a:xfrm>
          <a:prstGeom prst="rect">
            <a:avLst/>
          </a:prstGeom>
          <a:noFill/>
          <a:ln>
            <a:noFill/>
          </a:ln>
        </p:spPr>
      </p:pic>
      <p:sp>
        <p:nvSpPr>
          <p:cNvPr id="342" name="Google Shape;342;p13"/>
          <p:cNvSpPr/>
          <p:nvPr/>
        </p:nvSpPr>
        <p:spPr>
          <a:xfrm>
            <a:off x="3175" y="2012950"/>
            <a:ext cx="12192000" cy="2959100"/>
          </a:xfrm>
          <a:prstGeom prst="rect">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343" name="Google Shape;343;p13"/>
          <p:cNvSpPr/>
          <p:nvPr/>
        </p:nvSpPr>
        <p:spPr>
          <a:xfrm>
            <a:off x="5554663" y="2674938"/>
            <a:ext cx="1077913" cy="860425"/>
          </a:xfrm>
          <a:custGeom>
            <a:rect b="b" l="l" r="r" t="t"/>
            <a:pathLst>
              <a:path extrusionOk="0" h="320" w="40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rgbClr val="FFFFF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344" name="Google Shape;344;p13"/>
          <p:cNvGrpSpPr/>
          <p:nvPr/>
        </p:nvGrpSpPr>
        <p:grpSpPr>
          <a:xfrm>
            <a:off x="1275736" y="2675117"/>
            <a:ext cx="858845" cy="860313"/>
            <a:chOff x="9145588" y="4435475"/>
            <a:chExt cx="464344" cy="465138"/>
          </a:xfrm>
        </p:grpSpPr>
        <p:sp>
          <p:nvSpPr>
            <p:cNvPr id="345" name="Google Shape;345;p13"/>
            <p:cNvSpPr/>
            <p:nvPr/>
          </p:nvSpPr>
          <p:spPr>
            <a:xfrm>
              <a:off x="9145588" y="4435475"/>
              <a:ext cx="464344" cy="465138"/>
            </a:xfrm>
            <a:custGeom>
              <a:rect b="b" l="l" r="r" t="t"/>
              <a:pathLst>
                <a:path extrusionOk="0" h="19059" w="19058">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46" name="Google Shape;346;p13"/>
            <p:cNvSpPr/>
            <p:nvPr/>
          </p:nvSpPr>
          <p:spPr>
            <a:xfrm>
              <a:off x="9348788" y="4638675"/>
              <a:ext cx="57944" cy="57944"/>
            </a:xfrm>
            <a:custGeom>
              <a:rect b="b" l="l" r="r" t="t"/>
              <a:pathLst>
                <a:path extrusionOk="0" h="19056" w="19059">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47" name="Google Shape;347;p13"/>
            <p:cNvSpPr/>
            <p:nvPr/>
          </p:nvSpPr>
          <p:spPr>
            <a:xfrm>
              <a:off x="9290050" y="4580732"/>
              <a:ext cx="174625" cy="174625"/>
            </a:xfrm>
            <a:custGeom>
              <a:rect b="b" l="l" r="r" t="t"/>
              <a:pathLst>
                <a:path extrusionOk="0" h="19058" w="19059">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48" name="Google Shape;348;p13"/>
            <p:cNvSpPr/>
            <p:nvPr/>
          </p:nvSpPr>
          <p:spPr>
            <a:xfrm>
              <a:off x="9406732" y="4696619"/>
              <a:ext cx="72231" cy="74613"/>
            </a:xfrm>
            <a:custGeom>
              <a:rect b="b" l="l" r="r" t="t"/>
              <a:pathLst>
                <a:path extrusionOk="0" h="21043" w="2103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49" name="Google Shape;349;p13"/>
            <p:cNvSpPr/>
            <p:nvPr/>
          </p:nvSpPr>
          <p:spPr>
            <a:xfrm>
              <a:off x="9435307" y="4725988"/>
              <a:ext cx="103981" cy="106363"/>
            </a:xfrm>
            <a:custGeom>
              <a:rect b="b" l="l" r="r" t="t"/>
              <a:pathLst>
                <a:path extrusionOk="0" h="21209" w="21201">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0" name="Google Shape;350;p13"/>
            <p:cNvSpPr/>
            <p:nvPr/>
          </p:nvSpPr>
          <p:spPr>
            <a:xfrm>
              <a:off x="9421019" y="4711700"/>
              <a:ext cx="88106" cy="89694"/>
            </a:xfrm>
            <a:custGeom>
              <a:rect b="b" l="l" r="r" t="t"/>
              <a:pathLst>
                <a:path extrusionOk="0" h="21141" w="21128">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1" name="Google Shape;351;p13"/>
            <p:cNvSpPr/>
            <p:nvPr/>
          </p:nvSpPr>
          <p:spPr>
            <a:xfrm>
              <a:off x="9275763" y="4566444"/>
              <a:ext cx="73025" cy="73819"/>
            </a:xfrm>
            <a:custGeom>
              <a:rect b="b" l="l" r="r" t="t"/>
              <a:pathLst>
                <a:path extrusionOk="0" h="21044" w="21039">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2" name="Google Shape;352;p13"/>
            <p:cNvSpPr/>
            <p:nvPr/>
          </p:nvSpPr>
          <p:spPr>
            <a:xfrm>
              <a:off x="9217819" y="4508500"/>
              <a:ext cx="103981" cy="105569"/>
            </a:xfrm>
            <a:custGeom>
              <a:rect b="b" l="l" r="r" t="t"/>
              <a:pathLst>
                <a:path extrusionOk="0" h="21208" w="21199">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3" name="Google Shape;353;p13"/>
            <p:cNvSpPr/>
            <p:nvPr/>
          </p:nvSpPr>
          <p:spPr>
            <a:xfrm>
              <a:off x="9247188" y="4537075"/>
              <a:ext cx="88107" cy="90488"/>
            </a:xfrm>
            <a:custGeom>
              <a:rect b="b" l="l" r="r" t="t"/>
              <a:pathLst>
                <a:path extrusionOk="0" h="21141" w="21129">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grpSp>
      <p:sp>
        <p:nvSpPr>
          <p:cNvPr id="354" name="Google Shape;354;p13"/>
          <p:cNvSpPr/>
          <p:nvPr/>
        </p:nvSpPr>
        <p:spPr>
          <a:xfrm>
            <a:off x="3489325" y="2671763"/>
            <a:ext cx="792163" cy="863600"/>
          </a:xfrm>
          <a:custGeom>
            <a:rect b="b" l="l" r="r" t="t"/>
            <a:pathLst>
              <a:path extrusionOk="0" h="21600" w="21543">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grpSp>
        <p:nvGrpSpPr>
          <p:cNvPr id="355" name="Google Shape;355;p13"/>
          <p:cNvGrpSpPr/>
          <p:nvPr/>
        </p:nvGrpSpPr>
        <p:grpSpPr>
          <a:xfrm>
            <a:off x="10085368" y="2675117"/>
            <a:ext cx="858856" cy="860313"/>
            <a:chOff x="9145588" y="4435475"/>
            <a:chExt cx="464344" cy="465138"/>
          </a:xfrm>
        </p:grpSpPr>
        <p:sp>
          <p:nvSpPr>
            <p:cNvPr id="356" name="Google Shape;356;p13"/>
            <p:cNvSpPr/>
            <p:nvPr/>
          </p:nvSpPr>
          <p:spPr>
            <a:xfrm>
              <a:off x="9145588" y="4435475"/>
              <a:ext cx="464344" cy="465138"/>
            </a:xfrm>
            <a:custGeom>
              <a:rect b="b" l="l" r="r" t="t"/>
              <a:pathLst>
                <a:path extrusionOk="0" h="19059" w="19058">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7" name="Google Shape;357;p13"/>
            <p:cNvSpPr/>
            <p:nvPr/>
          </p:nvSpPr>
          <p:spPr>
            <a:xfrm>
              <a:off x="9348788" y="4638675"/>
              <a:ext cx="57944" cy="57944"/>
            </a:xfrm>
            <a:custGeom>
              <a:rect b="b" l="l" r="r" t="t"/>
              <a:pathLst>
                <a:path extrusionOk="0" h="19056" w="19059">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8" name="Google Shape;358;p13"/>
            <p:cNvSpPr/>
            <p:nvPr/>
          </p:nvSpPr>
          <p:spPr>
            <a:xfrm>
              <a:off x="9290050" y="4580732"/>
              <a:ext cx="174625" cy="174625"/>
            </a:xfrm>
            <a:custGeom>
              <a:rect b="b" l="l" r="r" t="t"/>
              <a:pathLst>
                <a:path extrusionOk="0" h="19058" w="19059">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59" name="Google Shape;359;p13"/>
            <p:cNvSpPr/>
            <p:nvPr/>
          </p:nvSpPr>
          <p:spPr>
            <a:xfrm>
              <a:off x="9406732" y="4696619"/>
              <a:ext cx="72231" cy="74613"/>
            </a:xfrm>
            <a:custGeom>
              <a:rect b="b" l="l" r="r" t="t"/>
              <a:pathLst>
                <a:path extrusionOk="0" h="21043" w="2103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0" name="Google Shape;360;p13"/>
            <p:cNvSpPr/>
            <p:nvPr/>
          </p:nvSpPr>
          <p:spPr>
            <a:xfrm>
              <a:off x="9435307" y="4725988"/>
              <a:ext cx="103981" cy="106363"/>
            </a:xfrm>
            <a:custGeom>
              <a:rect b="b" l="l" r="r" t="t"/>
              <a:pathLst>
                <a:path extrusionOk="0" h="21209" w="21201">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1" name="Google Shape;361;p13"/>
            <p:cNvSpPr/>
            <p:nvPr/>
          </p:nvSpPr>
          <p:spPr>
            <a:xfrm>
              <a:off x="9421019" y="4711700"/>
              <a:ext cx="88106" cy="89694"/>
            </a:xfrm>
            <a:custGeom>
              <a:rect b="b" l="l" r="r" t="t"/>
              <a:pathLst>
                <a:path extrusionOk="0" h="21141" w="21128">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2" name="Google Shape;362;p13"/>
            <p:cNvSpPr/>
            <p:nvPr/>
          </p:nvSpPr>
          <p:spPr>
            <a:xfrm>
              <a:off x="9275763" y="4566444"/>
              <a:ext cx="73025" cy="73819"/>
            </a:xfrm>
            <a:custGeom>
              <a:rect b="b" l="l" r="r" t="t"/>
              <a:pathLst>
                <a:path extrusionOk="0" h="21044" w="21039">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3" name="Google Shape;363;p13"/>
            <p:cNvSpPr/>
            <p:nvPr/>
          </p:nvSpPr>
          <p:spPr>
            <a:xfrm>
              <a:off x="9217819" y="4508500"/>
              <a:ext cx="103981" cy="105569"/>
            </a:xfrm>
            <a:custGeom>
              <a:rect b="b" l="l" r="r" t="t"/>
              <a:pathLst>
                <a:path extrusionOk="0" h="21208" w="21199">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4" name="Google Shape;364;p13"/>
            <p:cNvSpPr/>
            <p:nvPr/>
          </p:nvSpPr>
          <p:spPr>
            <a:xfrm>
              <a:off x="9247188" y="4537075"/>
              <a:ext cx="88107" cy="90488"/>
            </a:xfrm>
            <a:custGeom>
              <a:rect b="b" l="l" r="r" t="t"/>
              <a:pathLst>
                <a:path extrusionOk="0" h="21141" w="21129">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grpSp>
      <p:sp>
        <p:nvSpPr>
          <p:cNvPr id="365" name="Google Shape;365;p13"/>
          <p:cNvSpPr/>
          <p:nvPr/>
        </p:nvSpPr>
        <p:spPr>
          <a:xfrm>
            <a:off x="7945438" y="2667000"/>
            <a:ext cx="792163" cy="863600"/>
          </a:xfrm>
          <a:custGeom>
            <a:rect b="b" l="l" r="r" t="t"/>
            <a:pathLst>
              <a:path extrusionOk="0" h="21600" w="21543">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chemeClr val="dk1"/>
              </a:buClr>
              <a:buSzPts val="1500"/>
              <a:buFont typeface="Calibri"/>
              <a:buNone/>
            </a:pPr>
            <a:r>
              <a:t/>
            </a:r>
            <a:endParaRPr b="0" i="0" sz="1500" u="none" cap="none" strike="noStrike">
              <a:solidFill>
                <a:srgbClr val="FFFFFF"/>
              </a:solidFill>
              <a:latin typeface="Arial"/>
              <a:ea typeface="Arial"/>
              <a:cs typeface="Arial"/>
              <a:sym typeface="Arial"/>
            </a:endParaRPr>
          </a:p>
        </p:txBody>
      </p:sp>
      <p:sp>
        <p:nvSpPr>
          <p:cNvPr id="366" name="Google Shape;366;p13"/>
          <p:cNvSpPr txBox="1"/>
          <p:nvPr/>
        </p:nvSpPr>
        <p:spPr>
          <a:xfrm>
            <a:off x="1022350" y="3889375"/>
            <a:ext cx="1376363" cy="2460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Add your title</a:t>
            </a:r>
            <a:endParaRPr b="1" i="0" sz="1600" u="none">
              <a:solidFill>
                <a:schemeClr val="lt1"/>
              </a:solidFill>
              <a:latin typeface="Arial"/>
              <a:ea typeface="Arial"/>
              <a:cs typeface="Arial"/>
              <a:sym typeface="Arial"/>
            </a:endParaRPr>
          </a:p>
        </p:txBody>
      </p:sp>
      <p:sp>
        <p:nvSpPr>
          <p:cNvPr id="367" name="Google Shape;367;p13"/>
          <p:cNvSpPr txBox="1"/>
          <p:nvPr/>
        </p:nvSpPr>
        <p:spPr>
          <a:xfrm>
            <a:off x="1025525" y="4175125"/>
            <a:ext cx="1571625"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200" u="none">
                <a:solidFill>
                  <a:schemeClr val="lt1"/>
                </a:solidFill>
                <a:latin typeface="Arial"/>
                <a:ea typeface="Arial"/>
                <a:cs typeface="Arial"/>
                <a:sym typeface="Arial"/>
              </a:rPr>
              <a:t>Add your words here</a:t>
            </a:r>
            <a:endParaRPr b="0" i="0" sz="1200" u="none">
              <a:solidFill>
                <a:schemeClr val="lt1"/>
              </a:solidFill>
              <a:latin typeface="Arial"/>
              <a:ea typeface="Arial"/>
              <a:cs typeface="Arial"/>
              <a:sym typeface="Arial"/>
            </a:endParaRPr>
          </a:p>
        </p:txBody>
      </p:sp>
      <p:sp>
        <p:nvSpPr>
          <p:cNvPr id="368" name="Google Shape;368;p13"/>
          <p:cNvSpPr txBox="1"/>
          <p:nvPr/>
        </p:nvSpPr>
        <p:spPr>
          <a:xfrm>
            <a:off x="3165475" y="3889375"/>
            <a:ext cx="1376363" cy="2460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Add your title</a:t>
            </a:r>
            <a:endParaRPr b="1" i="0" sz="1600" u="none">
              <a:solidFill>
                <a:schemeClr val="lt1"/>
              </a:solidFill>
              <a:latin typeface="Arial"/>
              <a:ea typeface="Arial"/>
              <a:cs typeface="Arial"/>
              <a:sym typeface="Arial"/>
            </a:endParaRPr>
          </a:p>
        </p:txBody>
      </p:sp>
      <p:sp>
        <p:nvSpPr>
          <p:cNvPr id="369" name="Google Shape;369;p13"/>
          <p:cNvSpPr txBox="1"/>
          <p:nvPr/>
        </p:nvSpPr>
        <p:spPr>
          <a:xfrm>
            <a:off x="3168650" y="4175125"/>
            <a:ext cx="1571625"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200" u="none">
                <a:solidFill>
                  <a:schemeClr val="lt1"/>
                </a:solidFill>
                <a:latin typeface="Arial"/>
                <a:ea typeface="Arial"/>
                <a:cs typeface="Arial"/>
                <a:sym typeface="Arial"/>
              </a:rPr>
              <a:t>Add your words here</a:t>
            </a:r>
            <a:endParaRPr b="0" i="0" sz="1200" u="none">
              <a:solidFill>
                <a:schemeClr val="lt1"/>
              </a:solidFill>
              <a:latin typeface="Arial"/>
              <a:ea typeface="Arial"/>
              <a:cs typeface="Arial"/>
              <a:sym typeface="Arial"/>
            </a:endParaRPr>
          </a:p>
        </p:txBody>
      </p:sp>
      <p:sp>
        <p:nvSpPr>
          <p:cNvPr id="370" name="Google Shape;370;p13"/>
          <p:cNvSpPr txBox="1"/>
          <p:nvPr/>
        </p:nvSpPr>
        <p:spPr>
          <a:xfrm>
            <a:off x="5434013" y="3889375"/>
            <a:ext cx="1376362" cy="2460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Add your title</a:t>
            </a:r>
            <a:endParaRPr b="1" i="0" sz="1600" u="none">
              <a:solidFill>
                <a:schemeClr val="lt1"/>
              </a:solidFill>
              <a:latin typeface="Arial"/>
              <a:ea typeface="Arial"/>
              <a:cs typeface="Arial"/>
              <a:sym typeface="Arial"/>
            </a:endParaRPr>
          </a:p>
        </p:txBody>
      </p:sp>
      <p:sp>
        <p:nvSpPr>
          <p:cNvPr id="371" name="Google Shape;371;p13"/>
          <p:cNvSpPr txBox="1"/>
          <p:nvPr/>
        </p:nvSpPr>
        <p:spPr>
          <a:xfrm>
            <a:off x="5438775" y="4175125"/>
            <a:ext cx="1570038"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200" u="none">
                <a:solidFill>
                  <a:schemeClr val="lt1"/>
                </a:solidFill>
                <a:latin typeface="Arial"/>
                <a:ea typeface="Arial"/>
                <a:cs typeface="Arial"/>
                <a:sym typeface="Arial"/>
              </a:rPr>
              <a:t>Add your words here</a:t>
            </a:r>
            <a:endParaRPr b="0" i="0" sz="1200" u="none">
              <a:solidFill>
                <a:schemeClr val="lt1"/>
              </a:solidFill>
              <a:latin typeface="Arial"/>
              <a:ea typeface="Arial"/>
              <a:cs typeface="Arial"/>
              <a:sym typeface="Arial"/>
            </a:endParaRPr>
          </a:p>
        </p:txBody>
      </p:sp>
      <p:sp>
        <p:nvSpPr>
          <p:cNvPr id="372" name="Google Shape;372;p13"/>
          <p:cNvSpPr txBox="1"/>
          <p:nvPr/>
        </p:nvSpPr>
        <p:spPr>
          <a:xfrm>
            <a:off x="7615238" y="3889375"/>
            <a:ext cx="1376362" cy="2460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Add your title</a:t>
            </a:r>
            <a:endParaRPr b="1" i="0" sz="1600" u="none">
              <a:solidFill>
                <a:schemeClr val="lt1"/>
              </a:solidFill>
              <a:latin typeface="Arial"/>
              <a:ea typeface="Arial"/>
              <a:cs typeface="Arial"/>
              <a:sym typeface="Arial"/>
            </a:endParaRPr>
          </a:p>
        </p:txBody>
      </p:sp>
      <p:sp>
        <p:nvSpPr>
          <p:cNvPr id="373" name="Google Shape;373;p13"/>
          <p:cNvSpPr txBox="1"/>
          <p:nvPr/>
        </p:nvSpPr>
        <p:spPr>
          <a:xfrm>
            <a:off x="7620000" y="4175125"/>
            <a:ext cx="1570038"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200" u="none">
                <a:solidFill>
                  <a:schemeClr val="lt1"/>
                </a:solidFill>
                <a:latin typeface="Arial"/>
                <a:ea typeface="Arial"/>
                <a:cs typeface="Arial"/>
                <a:sym typeface="Arial"/>
              </a:rPr>
              <a:t>Add your words here</a:t>
            </a:r>
            <a:endParaRPr b="0" i="0" sz="1200" u="none">
              <a:solidFill>
                <a:schemeClr val="lt1"/>
              </a:solidFill>
              <a:latin typeface="Arial"/>
              <a:ea typeface="Arial"/>
              <a:cs typeface="Arial"/>
              <a:sym typeface="Arial"/>
            </a:endParaRPr>
          </a:p>
        </p:txBody>
      </p:sp>
      <p:sp>
        <p:nvSpPr>
          <p:cNvPr id="374" name="Google Shape;374;p13"/>
          <p:cNvSpPr txBox="1"/>
          <p:nvPr/>
        </p:nvSpPr>
        <p:spPr>
          <a:xfrm>
            <a:off x="9805988" y="3889375"/>
            <a:ext cx="1376362" cy="2460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Add your title</a:t>
            </a:r>
            <a:endParaRPr b="1" i="0" sz="1600" u="none">
              <a:solidFill>
                <a:schemeClr val="lt1"/>
              </a:solidFill>
              <a:latin typeface="Arial"/>
              <a:ea typeface="Arial"/>
              <a:cs typeface="Arial"/>
              <a:sym typeface="Arial"/>
            </a:endParaRPr>
          </a:p>
        </p:txBody>
      </p:sp>
      <p:sp>
        <p:nvSpPr>
          <p:cNvPr id="375" name="Google Shape;375;p13"/>
          <p:cNvSpPr txBox="1"/>
          <p:nvPr/>
        </p:nvSpPr>
        <p:spPr>
          <a:xfrm>
            <a:off x="9810750" y="4175125"/>
            <a:ext cx="1570038"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200" u="none">
                <a:solidFill>
                  <a:schemeClr val="lt1"/>
                </a:solidFill>
                <a:latin typeface="Arial"/>
                <a:ea typeface="Arial"/>
                <a:cs typeface="Arial"/>
                <a:sym typeface="Arial"/>
              </a:rPr>
              <a:t>Add your words here</a:t>
            </a:r>
            <a:endParaRPr b="0" i="0" sz="1200" u="none">
              <a:solidFill>
                <a:schemeClr val="lt1"/>
              </a:solidFill>
              <a:latin typeface="Arial"/>
              <a:ea typeface="Arial"/>
              <a:cs typeface="Arial"/>
              <a:sym typeface="Arial"/>
            </a:endParaRPr>
          </a:p>
        </p:txBody>
      </p:sp>
      <p:pic>
        <p:nvPicPr>
          <p:cNvPr descr="Screenshot (546)" id="376" name="Google Shape;376;p13"/>
          <p:cNvPicPr preferRelativeResize="0"/>
          <p:nvPr>
            <p:ph idx="1" type="body"/>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pic>
        <p:nvPicPr>
          <p:cNvPr descr="Screenshot (547)" id="382" name="Google Shape;382;p14"/>
          <p:cNvPicPr preferRelativeResize="0"/>
          <p:nvPr>
            <p:ph idx="1" type="body"/>
          </p:nvPr>
        </p:nvPicPr>
        <p:blipFill rotWithShape="1">
          <a:blip r:embed="rId3">
            <a:alphaModFix/>
          </a:blip>
          <a:srcRect b="0" l="0" r="0" t="0"/>
          <a:stretch/>
        </p:blipFill>
        <p:spPr>
          <a:xfrm>
            <a:off x="500075" y="365125"/>
            <a:ext cx="11258700" cy="615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t>f</a:t>
            </a:r>
            <a:endParaRPr/>
          </a:p>
        </p:txBody>
      </p:sp>
      <p:sp>
        <p:nvSpPr>
          <p:cNvPr id="388" name="Google Shape;388;p15"/>
          <p:cNvSpPr txBox="1"/>
          <p:nvPr>
            <p:ph idx="1" type="body"/>
          </p:nvPr>
        </p:nvSpPr>
        <p:spPr>
          <a:xfrm>
            <a:off x="838200" y="428625"/>
            <a:ext cx="10515600" cy="5748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b="1" lang="en-US" sz="3000">
                <a:solidFill>
                  <a:schemeClr val="lt1"/>
                </a:solidFill>
              </a:rPr>
              <a:t>SUPERVISED LEARNING ALGORITHMS</a:t>
            </a:r>
            <a:endParaRPr b="1" sz="3000">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Linear Regression - Method to predict dependent variable (Y) based on values of independent variables (X). Used for cases where we want to predict some continuous quantity. (REGRESSION ALGORITHM)</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Logistic Regression - Method used to predict a dependent variable. Given a set of independent variables, such that the dependent variable is categorical. (CLASSIFICATION ALGORITHM)</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Decision Tree - It is a supervised Machine Learning algorithm which looks like an inverted tree, wherein each node represents a “predictor variable” (feature), the link between the nodes represents a Decision and each leaf node represents an outcome (response variable). (CLASSIFICATION ALGORITHM)</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6"/>
          <p:cNvSpPr txBox="1"/>
          <p:nvPr>
            <p:ph type="title"/>
          </p:nvPr>
        </p:nvSpPr>
        <p:spPr>
          <a:xfrm>
            <a:off x="838200" y="879475"/>
            <a:ext cx="10515600" cy="529717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0"/>
              </a:spcBef>
              <a:spcAft>
                <a:spcPts val="0"/>
              </a:spcAft>
              <a:buClr>
                <a:schemeClr val="lt1"/>
              </a:buClr>
              <a:buSzPts val="1800"/>
              <a:buChar char="●"/>
            </a:pPr>
            <a:r>
              <a:rPr b="1" lang="en-US">
                <a:solidFill>
                  <a:schemeClr val="lt1"/>
                </a:solidFill>
              </a:rPr>
              <a:t>DECISION TREE TERMS</a:t>
            </a:r>
            <a:br>
              <a:rPr lang="en-US">
                <a:solidFill>
                  <a:schemeClr val="lt1"/>
                </a:solidFill>
              </a:rPr>
            </a:br>
            <a:r>
              <a:rPr lang="en-US">
                <a:solidFill>
                  <a:schemeClr val="lt1"/>
                </a:solidFill>
              </a:rPr>
              <a:t>Entropy</a:t>
            </a:r>
            <a:br>
              <a:rPr lang="en-US">
                <a:solidFill>
                  <a:schemeClr val="lt1"/>
                </a:solidFill>
              </a:rPr>
            </a:br>
            <a:r>
              <a:rPr lang="en-US">
                <a:solidFill>
                  <a:schemeClr val="lt1"/>
                </a:solidFill>
              </a:rPr>
              <a:t>	It measures the impurity or uncertainty present in data.</a:t>
            </a:r>
            <a:endParaRPr>
              <a:solidFill>
                <a:schemeClr val="lt1"/>
              </a:solidFill>
            </a:endParaRPr>
          </a:p>
          <a:p>
            <a:pPr indent="-342900" lvl="0" marL="457200" rtl="0" algn="l">
              <a:lnSpc>
                <a:spcPct val="90000"/>
              </a:lnSpc>
              <a:spcBef>
                <a:spcPts val="0"/>
              </a:spcBef>
              <a:spcAft>
                <a:spcPts val="0"/>
              </a:spcAft>
              <a:buClr>
                <a:schemeClr val="lt1"/>
              </a:buClr>
              <a:buSzPts val="1800"/>
              <a:buChar char="●"/>
            </a:pPr>
            <a:r>
              <a:rPr lang="en-US">
                <a:solidFill>
                  <a:schemeClr val="lt1"/>
                </a:solidFill>
              </a:rPr>
              <a:t>Information gain (IG)</a:t>
            </a:r>
            <a:br>
              <a:rPr lang="en-US">
                <a:solidFill>
                  <a:schemeClr val="lt1"/>
                </a:solidFill>
              </a:rPr>
            </a:br>
            <a:r>
              <a:rPr lang="en-US">
                <a:solidFill>
                  <a:schemeClr val="lt1"/>
                </a:solidFill>
              </a:rPr>
              <a:t>	It indicates how much information a particular feature/variable gives us about the final outcome.</a:t>
            </a:r>
            <a:br>
              <a:rPr lang="en-US">
                <a:solidFill>
                  <a:schemeClr val="lt1"/>
                </a:solidFill>
              </a:rPr>
            </a:b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sp>
        <p:nvSpPr>
          <p:cNvPr id="399" name="Google Shape;399;p17"/>
          <p:cNvSpPr txBox="1"/>
          <p:nvPr>
            <p:ph idx="1" type="body"/>
          </p:nvPr>
        </p:nvSpPr>
        <p:spPr>
          <a:xfrm>
            <a:off x="838200" y="498475"/>
            <a:ext cx="10515600" cy="567880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Random Forest - Builds multiple decision trees (called the forest) and glues them together to get a more accurate and stable prediction. (CLASSIFICATION ALGORITHM) It is used for (1) More accuracy, (2) To avoid overfitting and (3) Bagging.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Naive Bayes Classifier - Based on Bayes theorem that is used to solve classification problems by following a problematic approach. It is based on on the idea that the predictor variables in a Machine learning model are independent of each other. It is a parametric model because it has assumptions that all independent variables are no way related to each other.</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K Nearest Neighbour - Supervised learning algorithm that classifies a new data point into the target class, depending on the features of its neighbouring data points. It is simple, non - parametric, lazy algorithm. (CLASSIFICATION AND REGRESSION ALGORITHM)</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8"/>
          <p:cNvSpPr txBox="1"/>
          <p:nvPr>
            <p:ph idx="1" type="body"/>
          </p:nvPr>
        </p:nvSpPr>
        <p:spPr>
          <a:xfrm>
            <a:off x="838200" y="588010"/>
            <a:ext cx="10515600" cy="558927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Support Vector Machines - Separates data using hyperplanes. (REGRESSION AND CLASSIFICATION ALGORITHM)</a:t>
            </a:r>
            <a:endParaRPr>
              <a:solidFill>
                <a:schemeClr val="lt1"/>
              </a:solidFill>
            </a:endParaRPr>
          </a:p>
          <a:p>
            <a:pPr indent="0" lvl="0" marL="0" rtl="0" algn="l">
              <a:lnSpc>
                <a:spcPct val="90000"/>
              </a:lnSpc>
              <a:spcBef>
                <a:spcPts val="1000"/>
              </a:spcBef>
              <a:spcAft>
                <a:spcPts val="0"/>
              </a:spcAft>
              <a:buClr>
                <a:schemeClr val="dk1"/>
              </a:buClr>
              <a:buSzPts val="2800"/>
              <a:buNone/>
            </a:pPr>
            <a:r>
              <a:t/>
            </a:r>
            <a:endParaRPr>
              <a:solidFill>
                <a:schemeClr val="lt1"/>
              </a:solidFill>
            </a:endParaRPr>
          </a:p>
          <a:p>
            <a:pPr indent="0" lvl="0" marL="0" rtl="0" algn="l">
              <a:lnSpc>
                <a:spcPct val="90000"/>
              </a:lnSpc>
              <a:spcBef>
                <a:spcPts val="1000"/>
              </a:spcBef>
              <a:spcAft>
                <a:spcPts val="0"/>
              </a:spcAft>
              <a:buClr>
                <a:schemeClr val="lt1"/>
              </a:buClr>
              <a:buSzPts val="2800"/>
              <a:buNone/>
            </a:pPr>
            <a:r>
              <a:rPr b="1" lang="en-US">
                <a:solidFill>
                  <a:schemeClr val="lt1"/>
                </a:solidFill>
              </a:rPr>
              <a:t>UNSUPERVISED LEARNING ALGORITHMS</a:t>
            </a:r>
            <a:endParaRPr b="1">
              <a:solidFill>
                <a:schemeClr val="lt1"/>
              </a:solidFill>
            </a:endParaRPr>
          </a:p>
          <a:p>
            <a:pPr indent="-228600" lvl="0" marL="228600" rtl="0" algn="l">
              <a:lnSpc>
                <a:spcPct val="90000"/>
              </a:lnSpc>
              <a:spcBef>
                <a:spcPts val="1000"/>
              </a:spcBef>
              <a:spcAft>
                <a:spcPts val="0"/>
              </a:spcAft>
              <a:buClr>
                <a:srgbClr val="FFFFFF"/>
              </a:buClr>
              <a:buSzPts val="2800"/>
              <a:buChar char="•"/>
            </a:pPr>
            <a:r>
              <a:rPr b="1" lang="en-US">
                <a:solidFill>
                  <a:srgbClr val="FFFFFF"/>
                </a:solidFill>
                <a:latin typeface="Arial"/>
                <a:ea typeface="Arial"/>
                <a:cs typeface="Arial"/>
                <a:sym typeface="Arial"/>
              </a:rPr>
              <a:t>K - MEANS CLUSTERING -  </a:t>
            </a:r>
            <a:r>
              <a:rPr lang="en-US">
                <a:solidFill>
                  <a:srgbClr val="FFFFFF"/>
                </a:solidFill>
                <a:latin typeface="Arial"/>
                <a:ea typeface="Arial"/>
                <a:cs typeface="Arial"/>
                <a:sym typeface="Arial"/>
              </a:rPr>
              <a:t>The process by which objects are classified into a predefined number of group</a:t>
            </a:r>
            <a:r>
              <a:rPr lang="en-US">
                <a:solidFill>
                  <a:srgbClr val="FFFFFF"/>
                </a:solidFill>
              </a:rPr>
              <a:t>s</a:t>
            </a:r>
            <a:r>
              <a:rPr lang="en-US">
                <a:solidFill>
                  <a:srgbClr val="FFFFFF"/>
                </a:solidFill>
                <a:latin typeface="Arial"/>
                <a:ea typeface="Arial"/>
                <a:cs typeface="Arial"/>
                <a:sym typeface="Arial"/>
              </a:rPr>
              <a:t> so that they are as much dissimilar as possible from one group to another group, but as much similar as possible within each group.</a:t>
            </a:r>
            <a:endParaRPr>
              <a:solidFill>
                <a:srgbClr val="FFFFFF"/>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solidFill>
                <a:srgbClr val="FFFFFF"/>
              </a:solidFill>
              <a:latin typeface="Arial"/>
              <a:ea typeface="Arial"/>
              <a:cs typeface="Arial"/>
              <a:sym typeface="Arial"/>
            </a:endParaRPr>
          </a:p>
          <a:p>
            <a:pPr indent="0" lvl="0" marL="0" rtl="0" algn="l">
              <a:lnSpc>
                <a:spcPct val="90000"/>
              </a:lnSpc>
              <a:spcBef>
                <a:spcPts val="1000"/>
              </a:spcBef>
              <a:spcAft>
                <a:spcPts val="0"/>
              </a:spcAft>
              <a:buClr>
                <a:srgbClr val="FFFFFF"/>
              </a:buClr>
              <a:buSzPts val="2800"/>
              <a:buNone/>
            </a:pPr>
            <a:r>
              <a:rPr b="1" lang="en-US">
                <a:solidFill>
                  <a:srgbClr val="FFFFFF"/>
                </a:solidFill>
              </a:rPr>
              <a:t>REINFORCEMENT LEARNING TERMINOLOGIES</a:t>
            </a:r>
            <a:endParaRPr b="1">
              <a:solidFill>
                <a:srgbClr val="FFFFFF"/>
              </a:solidFill>
            </a:endParaRPr>
          </a:p>
          <a:p>
            <a:pPr indent="-228600" lvl="0" marL="228600" rtl="0" algn="l">
              <a:lnSpc>
                <a:spcPct val="90000"/>
              </a:lnSpc>
              <a:spcBef>
                <a:spcPts val="1000"/>
              </a:spcBef>
              <a:spcAft>
                <a:spcPts val="0"/>
              </a:spcAft>
              <a:buClr>
                <a:srgbClr val="FFFFFF"/>
              </a:buClr>
              <a:buSzPts val="2800"/>
              <a:buChar char="•"/>
            </a:pPr>
            <a:r>
              <a:rPr lang="en-US">
                <a:solidFill>
                  <a:srgbClr val="FFFFFF"/>
                </a:solidFill>
                <a:latin typeface="Arial"/>
                <a:ea typeface="Arial"/>
                <a:cs typeface="Arial"/>
                <a:sym typeface="Arial"/>
              </a:rPr>
              <a:t>Agent - The RL algorithm that learns from trial and error.</a:t>
            </a:r>
            <a:endParaRPr>
              <a:solidFill>
                <a:srgbClr val="FFFFFF"/>
              </a:solidFill>
              <a:latin typeface="Arial"/>
              <a:ea typeface="Arial"/>
              <a:cs typeface="Arial"/>
              <a:sym typeface="Arial"/>
            </a:endParaRPr>
          </a:p>
          <a:p>
            <a:pPr indent="-228600" lvl="0" marL="228600" rtl="0" algn="l">
              <a:lnSpc>
                <a:spcPct val="90000"/>
              </a:lnSpc>
              <a:spcBef>
                <a:spcPts val="1000"/>
              </a:spcBef>
              <a:spcAft>
                <a:spcPts val="0"/>
              </a:spcAft>
              <a:buClr>
                <a:srgbClr val="FFFFFF"/>
              </a:buClr>
              <a:buSzPts val="2800"/>
              <a:buChar char="•"/>
            </a:pPr>
            <a:r>
              <a:rPr lang="en-US">
                <a:solidFill>
                  <a:srgbClr val="FFFFFF"/>
                </a:solidFill>
                <a:latin typeface="Arial"/>
                <a:ea typeface="Arial"/>
                <a:cs typeface="Arial"/>
                <a:sym typeface="Arial"/>
              </a:rPr>
              <a:t>Environment - The world through which the agent moves.</a:t>
            </a:r>
            <a:endParaRPr>
              <a:solidFill>
                <a:srgbClr val="FFFFFF"/>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b="1">
              <a:solidFill>
                <a:srgbClr val="FFFFFF"/>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9"/>
          <p:cNvSpPr txBox="1"/>
          <p:nvPr>
            <p:ph idx="1" type="body"/>
          </p:nvPr>
        </p:nvSpPr>
        <p:spPr>
          <a:xfrm>
            <a:off x="838200" y="1007110"/>
            <a:ext cx="10515600" cy="517017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Action (A) - All the possible steps that the agent can take.</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State (S) - Current condition returned by the environment.</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Reward (R) - An instant return from the environment to appraise the last action</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Policy (PI) - The approach that the agent uses to determine the next action based on the current state.</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Value (V) - The expected long-term return with discount, as opposed to the short-term reward R.</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Action value (Q) - Similar to value, except, it takes an extra parameter, the current action (A).</a:t>
            </a:r>
            <a:endParaRPr>
              <a:solidFill>
                <a:schemeClr val="lt1"/>
              </a:solidFill>
            </a:endParaRPr>
          </a:p>
          <a:p>
            <a:pPr indent="0" lvl="0" marL="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pic>
        <p:nvPicPr>
          <p:cNvPr descr="Screenshot (545)" id="126" name="Google Shape;126;p2"/>
          <p:cNvPicPr preferRelativeResize="0"/>
          <p:nvPr>
            <p:ph idx="1" type="body"/>
          </p:nvPr>
        </p:nvPicPr>
        <p:blipFill rotWithShape="1">
          <a:blip r:embed="rId3">
            <a:alphaModFix/>
          </a:blip>
          <a:srcRect b="20749" l="0" r="171" t="0"/>
          <a:stretch/>
        </p:blipFill>
        <p:spPr>
          <a:xfrm>
            <a:off x="525463" y="365125"/>
            <a:ext cx="11149012" cy="6034088"/>
          </a:xfrm>
          <a:prstGeom prst="rect">
            <a:avLst/>
          </a:prstGeom>
          <a:noFill/>
          <a:ln>
            <a:noFill/>
          </a:ln>
        </p:spPr>
      </p:pic>
      <p:sp>
        <p:nvSpPr>
          <p:cNvPr id="127" name="Google Shape;127;p2"/>
          <p:cNvSpPr txBox="1"/>
          <p:nvPr/>
        </p:nvSpPr>
        <p:spPr>
          <a:xfrm>
            <a:off x="919163" y="2282825"/>
            <a:ext cx="1616075" cy="64452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TALOS, AN ANIMATED WARRIOR IN GREEK MYTHOLOGY </a:t>
            </a:r>
            <a:endParaRPr b="0" i="0" sz="1200" u="none" cap="none" strike="noStrike">
              <a:solidFill>
                <a:schemeClr val="lt1"/>
              </a:solidFill>
              <a:latin typeface="Calibri"/>
              <a:ea typeface="Calibri"/>
              <a:cs typeface="Calibri"/>
              <a:sym typeface="Calibri"/>
            </a:endParaRPr>
          </a:p>
        </p:txBody>
      </p:sp>
      <p:sp>
        <p:nvSpPr>
          <p:cNvPr id="128" name="Google Shape;128;p2"/>
          <p:cNvSpPr txBox="1"/>
          <p:nvPr/>
        </p:nvSpPr>
        <p:spPr>
          <a:xfrm>
            <a:off x="1916113" y="4148138"/>
            <a:ext cx="1490662" cy="64611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ALAN TURING PROPOSED “</a:t>
            </a:r>
            <a:r>
              <a:rPr b="1" i="0" lang="en-US" sz="1200" u="none" cap="none" strike="noStrike">
                <a:solidFill>
                  <a:schemeClr val="lt1"/>
                </a:solidFill>
                <a:latin typeface="Calibri"/>
                <a:ea typeface="Calibri"/>
                <a:cs typeface="Calibri"/>
                <a:sym typeface="Calibri"/>
              </a:rPr>
              <a:t>TURING TEST</a:t>
            </a:r>
            <a:r>
              <a:rPr b="0" i="0" lang="en-US" sz="1200" u="none" cap="none" strike="noStrike">
                <a:solidFill>
                  <a:schemeClr val="lt1"/>
                </a:solidFill>
                <a:latin typeface="Calibri"/>
                <a:ea typeface="Calibri"/>
                <a:cs typeface="Calibri"/>
                <a:sym typeface="Calibri"/>
              </a:rPr>
              <a:t>”</a:t>
            </a:r>
            <a:endParaRPr b="0" i="0" sz="1200" u="none" cap="none" strike="noStrike">
              <a:solidFill>
                <a:schemeClr val="lt1"/>
              </a:solidFill>
              <a:latin typeface="Calibri"/>
              <a:ea typeface="Calibri"/>
              <a:cs typeface="Calibri"/>
              <a:sym typeface="Calibri"/>
            </a:endParaRPr>
          </a:p>
        </p:txBody>
      </p:sp>
      <p:sp>
        <p:nvSpPr>
          <p:cNvPr id="129" name="Google Shape;129;p2"/>
          <p:cNvSpPr txBox="1"/>
          <p:nvPr/>
        </p:nvSpPr>
        <p:spPr>
          <a:xfrm>
            <a:off x="3194050" y="2097088"/>
            <a:ext cx="1592263" cy="1014412"/>
          </a:xfrm>
          <a:prstGeom prst="rect">
            <a:avLst/>
          </a:prstGeom>
          <a:solidFill>
            <a:schemeClr val="dk1"/>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CHRISTOPHER STRACHEY - CHECKERS</a:t>
            </a:r>
            <a:endParaRPr b="0" i="0" sz="12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200"/>
              <a:buFont typeface="Arial"/>
              <a:buChar char="•"/>
            </a:pPr>
            <a:r>
              <a:rPr b="0" i="0" lang="en-US" sz="1200" u="none" cap="none" strike="noStrike">
                <a:solidFill>
                  <a:schemeClr val="lt1"/>
                </a:solidFill>
                <a:latin typeface="Calibri"/>
                <a:ea typeface="Calibri"/>
                <a:cs typeface="Calibri"/>
                <a:sym typeface="Calibri"/>
              </a:rPr>
              <a:t>DIETRICH PRINZ - CHESS</a:t>
            </a:r>
            <a:endParaRPr b="0" i="0" sz="1200" u="none" cap="none" strike="noStrike">
              <a:solidFill>
                <a:schemeClr val="lt1"/>
              </a:solidFill>
              <a:latin typeface="Calibri"/>
              <a:ea typeface="Calibri"/>
              <a:cs typeface="Calibri"/>
              <a:sym typeface="Calibri"/>
            </a:endParaRPr>
          </a:p>
        </p:txBody>
      </p:sp>
      <p:sp>
        <p:nvSpPr>
          <p:cNvPr id="130" name="Google Shape;130;p2"/>
          <p:cNvSpPr txBox="1"/>
          <p:nvPr/>
        </p:nvSpPr>
        <p:spPr>
          <a:xfrm>
            <a:off x="4005263" y="4178300"/>
            <a:ext cx="1441450" cy="8302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JOHN McCARTHY USED AI AT DARTMOUTH CONFERENCE</a:t>
            </a:r>
            <a:endParaRPr b="0" i="0" sz="1200" u="none" cap="none" strike="noStrike">
              <a:solidFill>
                <a:schemeClr val="lt1"/>
              </a:solidFill>
              <a:latin typeface="Calibri"/>
              <a:ea typeface="Calibri"/>
              <a:cs typeface="Calibri"/>
              <a:sym typeface="Calibri"/>
            </a:endParaRPr>
          </a:p>
        </p:txBody>
      </p:sp>
      <p:sp>
        <p:nvSpPr>
          <p:cNvPr id="131" name="Google Shape;131;p2"/>
          <p:cNvSpPr txBox="1"/>
          <p:nvPr/>
        </p:nvSpPr>
        <p:spPr>
          <a:xfrm>
            <a:off x="5132388" y="2333625"/>
            <a:ext cx="1373187" cy="4603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MIT LAB WAS SET UP</a:t>
            </a:r>
            <a:endParaRPr b="0" i="0" sz="1200" u="none" cap="none" strike="noStrike">
              <a:solidFill>
                <a:schemeClr val="lt1"/>
              </a:solidFill>
              <a:latin typeface="Calibri"/>
              <a:ea typeface="Calibri"/>
              <a:cs typeface="Calibri"/>
              <a:sym typeface="Calibri"/>
            </a:endParaRPr>
          </a:p>
        </p:txBody>
      </p:sp>
      <p:sp>
        <p:nvSpPr>
          <p:cNvPr id="132" name="Google Shape;132;p2"/>
          <p:cNvSpPr txBox="1"/>
          <p:nvPr/>
        </p:nvSpPr>
        <p:spPr>
          <a:xfrm>
            <a:off x="6045200" y="4148138"/>
            <a:ext cx="1419225" cy="83026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FIRST MOTOR WAS INTRODUCED TO GENERAL MOTORS ASSEMY LINE</a:t>
            </a:r>
            <a:endParaRPr b="0" i="0" sz="1200" u="none" cap="none" strike="noStrike">
              <a:solidFill>
                <a:schemeClr val="lt1"/>
              </a:solidFill>
              <a:latin typeface="Calibri"/>
              <a:ea typeface="Calibri"/>
              <a:cs typeface="Calibri"/>
              <a:sym typeface="Calibri"/>
            </a:endParaRPr>
          </a:p>
        </p:txBody>
      </p:sp>
      <p:sp>
        <p:nvSpPr>
          <p:cNvPr id="133" name="Google Shape;133;p2"/>
          <p:cNvSpPr txBox="1"/>
          <p:nvPr/>
        </p:nvSpPr>
        <p:spPr>
          <a:xfrm>
            <a:off x="7078663" y="2232025"/>
            <a:ext cx="1430337" cy="4603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FIRST AI CHATBOT “</a:t>
            </a:r>
            <a:r>
              <a:rPr b="1" i="0" lang="en-US" sz="1200" u="none" cap="none" strike="noStrike">
                <a:solidFill>
                  <a:schemeClr val="lt1"/>
                </a:solidFill>
                <a:latin typeface="Calibri"/>
                <a:ea typeface="Calibri"/>
                <a:cs typeface="Calibri"/>
                <a:sym typeface="Calibri"/>
              </a:rPr>
              <a:t>ELIZA</a:t>
            </a:r>
            <a:r>
              <a:rPr b="0" i="0" lang="en-US" sz="1200" u="none" cap="none" strike="noStrike">
                <a:solidFill>
                  <a:schemeClr val="lt1"/>
                </a:solidFill>
                <a:latin typeface="Calibri"/>
                <a:ea typeface="Calibri"/>
                <a:cs typeface="Calibri"/>
                <a:sym typeface="Calibri"/>
              </a:rPr>
              <a:t>”</a:t>
            </a:r>
            <a:endParaRPr b="0" i="0" sz="1200" u="none" cap="none" strike="noStrike">
              <a:solidFill>
                <a:schemeClr val="lt1"/>
              </a:solidFill>
              <a:latin typeface="Calibri"/>
              <a:ea typeface="Calibri"/>
              <a:cs typeface="Calibri"/>
              <a:sym typeface="Calibri"/>
            </a:endParaRPr>
          </a:p>
        </p:txBody>
      </p:sp>
      <p:sp>
        <p:nvSpPr>
          <p:cNvPr id="134" name="Google Shape;134;p2"/>
          <p:cNvSpPr txBox="1"/>
          <p:nvPr/>
        </p:nvSpPr>
        <p:spPr>
          <a:xfrm>
            <a:off x="7880350" y="4148138"/>
            <a:ext cx="1714500" cy="83026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IBM DEEP BLUE BEATS WORLD CHAMPION </a:t>
            </a:r>
            <a:r>
              <a:rPr b="1" i="0" lang="en-US" sz="1200" u="none" cap="none" strike="noStrike">
                <a:solidFill>
                  <a:schemeClr val="lt1"/>
                </a:solidFill>
                <a:latin typeface="Calibri"/>
                <a:ea typeface="Calibri"/>
                <a:cs typeface="Calibri"/>
                <a:sym typeface="Calibri"/>
              </a:rPr>
              <a:t>GARRY KASPAROV</a:t>
            </a:r>
            <a:r>
              <a:rPr b="0" i="0" lang="en-US" sz="1200" u="none" cap="none" strike="noStrike">
                <a:solidFill>
                  <a:schemeClr val="lt1"/>
                </a:solidFill>
                <a:latin typeface="Calibri"/>
                <a:ea typeface="Calibri"/>
                <a:cs typeface="Calibri"/>
                <a:sym typeface="Calibri"/>
              </a:rPr>
              <a:t> IN CHESS</a:t>
            </a:r>
            <a:endParaRPr b="0" i="0" sz="1200" u="none" cap="none" strike="noStrike">
              <a:solidFill>
                <a:schemeClr val="lt1"/>
              </a:solidFill>
              <a:latin typeface="Calibri"/>
              <a:ea typeface="Calibri"/>
              <a:cs typeface="Calibri"/>
              <a:sym typeface="Calibri"/>
            </a:endParaRPr>
          </a:p>
        </p:txBody>
      </p:sp>
      <p:sp>
        <p:nvSpPr>
          <p:cNvPr id="135" name="Google Shape;135;p2"/>
          <p:cNvSpPr txBox="1"/>
          <p:nvPr/>
        </p:nvSpPr>
        <p:spPr>
          <a:xfrm>
            <a:off x="9082088" y="2189163"/>
            <a:ext cx="1735137" cy="83026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STANFORD RACING TEAM’S ROBOTIC CAR “</a:t>
            </a:r>
            <a:r>
              <a:rPr b="1" i="0" lang="en-US" sz="1200" u="none" cap="none" strike="noStrike">
                <a:solidFill>
                  <a:schemeClr val="lt1"/>
                </a:solidFill>
                <a:latin typeface="Calibri"/>
                <a:ea typeface="Calibri"/>
                <a:cs typeface="Calibri"/>
                <a:sym typeface="Calibri"/>
              </a:rPr>
              <a:t>STANLEY</a:t>
            </a:r>
            <a:r>
              <a:rPr b="0" i="0" lang="en-US" sz="1200" u="none" cap="none" strike="noStrike">
                <a:solidFill>
                  <a:schemeClr val="lt1"/>
                </a:solidFill>
                <a:latin typeface="Calibri"/>
                <a:ea typeface="Calibri"/>
                <a:cs typeface="Calibri"/>
                <a:sym typeface="Calibri"/>
              </a:rPr>
              <a:t>” WINS DARPA CHALLENGE</a:t>
            </a:r>
            <a:endParaRPr b="0" i="0" sz="1200" u="none" cap="none" strike="noStrike">
              <a:solidFill>
                <a:schemeClr val="lt1"/>
              </a:solidFill>
              <a:latin typeface="Calibri"/>
              <a:ea typeface="Calibri"/>
              <a:cs typeface="Calibri"/>
              <a:sym typeface="Calibri"/>
            </a:endParaRPr>
          </a:p>
        </p:txBody>
      </p:sp>
      <p:sp>
        <p:nvSpPr>
          <p:cNvPr id="136" name="Google Shape;136;p2"/>
          <p:cNvSpPr txBox="1"/>
          <p:nvPr/>
        </p:nvSpPr>
        <p:spPr>
          <a:xfrm>
            <a:off x="10071100" y="4168775"/>
            <a:ext cx="1441450" cy="8302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IBM WATSON DEFEATED </a:t>
            </a:r>
            <a:r>
              <a:rPr b="1" i="0" lang="en-US" sz="1200" u="none" cap="none" strike="noStrike">
                <a:solidFill>
                  <a:schemeClr val="lt1"/>
                </a:solidFill>
                <a:latin typeface="Calibri"/>
                <a:ea typeface="Calibri"/>
                <a:cs typeface="Calibri"/>
                <a:sym typeface="Calibri"/>
              </a:rPr>
              <a:t>BRAD RUTTER</a:t>
            </a:r>
            <a:r>
              <a:rPr b="0" i="0" lang="en-US" sz="1200" u="none" cap="none" strike="noStrike">
                <a:solidFill>
                  <a:schemeClr val="lt1"/>
                </a:solidFill>
                <a:latin typeface="Calibri"/>
                <a:ea typeface="Calibri"/>
                <a:cs typeface="Calibri"/>
                <a:sym typeface="Calibri"/>
              </a:rPr>
              <a:t> AND </a:t>
            </a:r>
            <a:r>
              <a:rPr b="1" i="0" lang="en-US" sz="1200" u="none" cap="none" strike="noStrike">
                <a:solidFill>
                  <a:schemeClr val="lt1"/>
                </a:solidFill>
                <a:latin typeface="Calibri"/>
                <a:ea typeface="Calibri"/>
                <a:cs typeface="Calibri"/>
                <a:sym typeface="Calibri"/>
              </a:rPr>
              <a:t>KEN JENNINGS</a:t>
            </a:r>
            <a:endParaRPr b="1" i="0" sz="1200" u="none" cap="none" strike="noStrike">
              <a:solidFill>
                <a:schemeClr val="lt1"/>
              </a:solidFill>
              <a:latin typeface="Calibri"/>
              <a:ea typeface="Calibri"/>
              <a:cs typeface="Calibri"/>
              <a:sym typeface="Calibri"/>
            </a:endParaRPr>
          </a:p>
        </p:txBody>
      </p:sp>
      <p:sp>
        <p:nvSpPr>
          <p:cNvPr id="137" name="Google Shape;137;p2"/>
          <p:cNvSpPr txBox="1"/>
          <p:nvPr/>
        </p:nvSpPr>
        <p:spPr>
          <a:xfrm>
            <a:off x="2247900" y="480060"/>
            <a:ext cx="329184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HISTORY OF AI</a:t>
            </a:r>
            <a:endParaRPr b="0" i="0" sz="1800" u="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0"/>
          <p:cNvSpPr/>
          <p:nvPr/>
        </p:nvSpPr>
        <p:spPr>
          <a:xfrm>
            <a:off x="1066800" y="1789113"/>
            <a:ext cx="2366963" cy="3746500"/>
          </a:xfrm>
          <a:prstGeom prst="rect">
            <a:avLst/>
          </a:prstGeom>
          <a:noFill/>
          <a:ln cap="flat" cmpd="sng" w="9525">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416" name="Google Shape;416;p20"/>
          <p:cNvSpPr/>
          <p:nvPr/>
        </p:nvSpPr>
        <p:spPr>
          <a:xfrm>
            <a:off x="3630613" y="1789113"/>
            <a:ext cx="2366963" cy="3746500"/>
          </a:xfrm>
          <a:prstGeom prst="rect">
            <a:avLst/>
          </a:prstGeom>
          <a:noFill/>
          <a:ln cap="flat" cmpd="sng" w="9525">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417" name="Google Shape;417;p20"/>
          <p:cNvSpPr/>
          <p:nvPr/>
        </p:nvSpPr>
        <p:spPr>
          <a:xfrm>
            <a:off x="6200775" y="1789430"/>
            <a:ext cx="5389245" cy="3746500"/>
          </a:xfrm>
          <a:prstGeom prst="rect">
            <a:avLst/>
          </a:prstGeom>
          <a:noFill/>
          <a:ln cap="flat" cmpd="sng" w="9525">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grpSp>
        <p:nvGrpSpPr>
          <p:cNvPr id="418" name="Google Shape;418;p20"/>
          <p:cNvGrpSpPr/>
          <p:nvPr/>
        </p:nvGrpSpPr>
        <p:grpSpPr>
          <a:xfrm>
            <a:off x="1840939" y="2229785"/>
            <a:ext cx="852330" cy="902458"/>
            <a:chOff x="3659074" y="3351023"/>
            <a:chExt cx="424283" cy="449241"/>
          </a:xfrm>
        </p:grpSpPr>
        <p:sp>
          <p:nvSpPr>
            <p:cNvPr id="419" name="Google Shape;419;p20"/>
            <p:cNvSpPr/>
            <p:nvPr/>
          </p:nvSpPr>
          <p:spPr>
            <a:xfrm>
              <a:off x="3659074" y="3518240"/>
              <a:ext cx="199662" cy="282024"/>
            </a:xfrm>
            <a:custGeom>
              <a:rect b="b" l="l" r="r" t="t"/>
              <a:pathLst>
                <a:path extrusionOk="0" h="85" w="60">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0" name="Google Shape;420;p20"/>
            <p:cNvSpPr/>
            <p:nvPr/>
          </p:nvSpPr>
          <p:spPr>
            <a:xfrm>
              <a:off x="3768888" y="3351023"/>
              <a:ext cx="272041" cy="316965"/>
            </a:xfrm>
            <a:custGeom>
              <a:rect b="b" l="l" r="r" t="t"/>
              <a:pathLst>
                <a:path extrusionOk="0" h="95" w="82">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1" name="Google Shape;421;p20"/>
            <p:cNvSpPr/>
            <p:nvPr/>
          </p:nvSpPr>
          <p:spPr>
            <a:xfrm>
              <a:off x="4003491" y="3410922"/>
              <a:ext cx="44924" cy="57404"/>
            </a:xfrm>
            <a:custGeom>
              <a:rect b="b" l="l" r="r" t="t"/>
              <a:pathLst>
                <a:path extrusionOk="0" h="23" w="18">
                  <a:moveTo>
                    <a:pt x="18" y="3"/>
                  </a:moveTo>
                  <a:lnTo>
                    <a:pt x="15" y="0"/>
                  </a:lnTo>
                  <a:lnTo>
                    <a:pt x="0" y="20"/>
                  </a:lnTo>
                  <a:lnTo>
                    <a:pt x="3" y="23"/>
                  </a:lnTo>
                  <a:lnTo>
                    <a:pt x="18" y="3"/>
                  </a:ln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2" name="Google Shape;422;p20"/>
            <p:cNvSpPr/>
            <p:nvPr/>
          </p:nvSpPr>
          <p:spPr>
            <a:xfrm>
              <a:off x="4023458" y="3538206"/>
              <a:ext cx="59899" cy="37438"/>
            </a:xfrm>
            <a:custGeom>
              <a:rect b="b" l="l" r="r" t="t"/>
              <a:pathLst>
                <a:path extrusionOk="0" h="15" w="24">
                  <a:moveTo>
                    <a:pt x="0" y="3"/>
                  </a:moveTo>
                  <a:lnTo>
                    <a:pt x="23" y="15"/>
                  </a:lnTo>
                  <a:lnTo>
                    <a:pt x="24" y="12"/>
                  </a:lnTo>
                  <a:lnTo>
                    <a:pt x="3" y="0"/>
                  </a:lnTo>
                  <a:lnTo>
                    <a:pt x="0" y="3"/>
                  </a:ln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23" name="Google Shape;423;p20"/>
            <p:cNvSpPr/>
            <p:nvPr/>
          </p:nvSpPr>
          <p:spPr>
            <a:xfrm>
              <a:off x="4023458" y="3478307"/>
              <a:ext cx="59899" cy="27454"/>
            </a:xfrm>
            <a:custGeom>
              <a:rect b="b" l="l" r="r" t="t"/>
              <a:pathLst>
                <a:path extrusionOk="0" h="11" w="24">
                  <a:moveTo>
                    <a:pt x="0" y="11"/>
                  </a:moveTo>
                  <a:lnTo>
                    <a:pt x="24" y="3"/>
                  </a:lnTo>
                  <a:lnTo>
                    <a:pt x="24" y="0"/>
                  </a:lnTo>
                  <a:lnTo>
                    <a:pt x="0" y="7"/>
                  </a:lnTo>
                  <a:lnTo>
                    <a:pt x="0" y="11"/>
                  </a:ln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424" name="Google Shape;424;p20"/>
          <p:cNvSpPr/>
          <p:nvPr/>
        </p:nvSpPr>
        <p:spPr>
          <a:xfrm>
            <a:off x="4371975" y="2274888"/>
            <a:ext cx="898525" cy="857250"/>
          </a:xfrm>
          <a:custGeom>
            <a:rect b="b" l="l" r="r" t="t"/>
            <a:pathLst>
              <a:path extrusionOk="0" h="127" w="133">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FDFD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25" name="Google Shape;425;p20"/>
          <p:cNvSpPr txBox="1"/>
          <p:nvPr/>
        </p:nvSpPr>
        <p:spPr>
          <a:xfrm>
            <a:off x="1095375" y="3395663"/>
            <a:ext cx="2338388" cy="4921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REWARD MAXIMIZATION</a:t>
            </a:r>
            <a:endParaRPr b="1" i="0" sz="1600" u="none">
              <a:solidFill>
                <a:srgbClr val="FFFFFF"/>
              </a:solidFill>
              <a:latin typeface="Arial"/>
              <a:ea typeface="Arial"/>
              <a:cs typeface="Arial"/>
              <a:sym typeface="Arial"/>
            </a:endParaRPr>
          </a:p>
        </p:txBody>
      </p:sp>
      <p:sp>
        <p:nvSpPr>
          <p:cNvPr id="426" name="Google Shape;426;p20"/>
          <p:cNvSpPr txBox="1"/>
          <p:nvPr/>
        </p:nvSpPr>
        <p:spPr>
          <a:xfrm>
            <a:off x="1229360" y="3973830"/>
            <a:ext cx="2069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Calibri"/>
              <a:buNone/>
            </a:pPr>
            <a:r>
              <a:rPr b="0" i="0" lang="en-US" sz="1500" u="none">
                <a:solidFill>
                  <a:schemeClr val="lt1"/>
                </a:solidFill>
                <a:latin typeface="Calibri"/>
                <a:ea typeface="Calibri"/>
                <a:cs typeface="Calibri"/>
                <a:sym typeface="Calibri"/>
              </a:rPr>
              <a:t>Reward maximization theory states that, a RL agent must be trained in such a way that, he takes the best action so that the reward is maximum.</a:t>
            </a:r>
            <a:endParaRPr b="0" i="0" sz="1500" u="none">
              <a:solidFill>
                <a:srgbClr val="FFFFFF"/>
              </a:solidFill>
              <a:latin typeface="Arial"/>
              <a:ea typeface="Arial"/>
              <a:cs typeface="Arial"/>
              <a:sym typeface="Arial"/>
            </a:endParaRPr>
          </a:p>
        </p:txBody>
      </p:sp>
      <p:sp>
        <p:nvSpPr>
          <p:cNvPr id="427" name="Google Shape;427;p20"/>
          <p:cNvSpPr txBox="1"/>
          <p:nvPr/>
        </p:nvSpPr>
        <p:spPr>
          <a:xfrm>
            <a:off x="3644900" y="3395663"/>
            <a:ext cx="2338388" cy="4921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MARKOV’S  DECISION PROCESS</a:t>
            </a:r>
            <a:endParaRPr b="1" i="0" sz="1600" u="none">
              <a:solidFill>
                <a:srgbClr val="FFFFFF"/>
              </a:solidFill>
              <a:latin typeface="Arial"/>
              <a:ea typeface="Arial"/>
              <a:cs typeface="Arial"/>
              <a:sym typeface="Arial"/>
            </a:endParaRPr>
          </a:p>
        </p:txBody>
      </p:sp>
      <p:sp>
        <p:nvSpPr>
          <p:cNvPr id="428" name="Google Shape;428;p20"/>
          <p:cNvSpPr txBox="1"/>
          <p:nvPr/>
        </p:nvSpPr>
        <p:spPr>
          <a:xfrm>
            <a:off x="3771900" y="3973525"/>
            <a:ext cx="2069400" cy="1569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200"/>
              <a:buFont typeface="Arial"/>
              <a:buNone/>
            </a:pPr>
            <a:r>
              <a:rPr b="0" i="0" lang="en-US" sz="1700" u="none">
                <a:solidFill>
                  <a:srgbClr val="FFFFFF"/>
                </a:solidFill>
                <a:latin typeface="Arial"/>
                <a:ea typeface="Arial"/>
                <a:cs typeface="Arial"/>
                <a:sym typeface="Arial"/>
              </a:rPr>
              <a:t>The mathematical approach for mapping a solution in reinforcement learning is called MDP</a:t>
            </a:r>
            <a:endParaRPr b="0" i="0" sz="1700" u="none">
              <a:solidFill>
                <a:srgbClr val="FFFFFF"/>
              </a:solidFill>
              <a:latin typeface="Arial"/>
              <a:ea typeface="Arial"/>
              <a:cs typeface="Arial"/>
              <a:sym typeface="Arial"/>
            </a:endParaRPr>
          </a:p>
        </p:txBody>
      </p:sp>
      <p:sp>
        <p:nvSpPr>
          <p:cNvPr id="429" name="Google Shape;429;p20"/>
          <p:cNvSpPr txBox="1"/>
          <p:nvPr/>
        </p:nvSpPr>
        <p:spPr>
          <a:xfrm>
            <a:off x="6526530" y="2161540"/>
            <a:ext cx="4719320" cy="11074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3600"/>
              <a:buFont typeface="Calibri"/>
              <a:buNone/>
            </a:pPr>
            <a:r>
              <a:rPr b="1" i="0" lang="en-US" sz="3600" u="none">
                <a:solidFill>
                  <a:schemeClr val="lt1"/>
                </a:solidFill>
                <a:latin typeface="Calibri"/>
                <a:ea typeface="Calibri"/>
                <a:cs typeface="Calibri"/>
                <a:sym typeface="Calibri"/>
              </a:rPr>
              <a:t>LIMITATIONS OF MACHINE LEARNING</a:t>
            </a:r>
            <a:endParaRPr b="1" i="0" sz="3600" u="none">
              <a:solidFill>
                <a:schemeClr val="lt1"/>
              </a:solidFill>
              <a:latin typeface="Arial"/>
              <a:ea typeface="Arial"/>
              <a:cs typeface="Arial"/>
              <a:sym typeface="Arial"/>
            </a:endParaRPr>
          </a:p>
        </p:txBody>
      </p:sp>
      <p:sp>
        <p:nvSpPr>
          <p:cNvPr id="430" name="Google Shape;430;p20"/>
          <p:cNvSpPr txBox="1"/>
          <p:nvPr/>
        </p:nvSpPr>
        <p:spPr>
          <a:xfrm>
            <a:off x="6689090" y="3432810"/>
            <a:ext cx="4393565" cy="14643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High dimensional data</a:t>
            </a:r>
            <a:endParaRPr b="0" i="0" sz="2800" u="none">
              <a:solidFill>
                <a:srgbClr val="FFFFFF"/>
              </a:solidFill>
              <a:latin typeface="Arial"/>
              <a:ea typeface="Arial"/>
              <a:cs typeface="Arial"/>
              <a:sym typeface="Arial"/>
            </a:endParaRPr>
          </a:p>
          <a:p>
            <a:pPr indent="0" lvl="0" marL="0" marR="0" rtl="0" algn="ctr">
              <a:lnSpc>
                <a:spcPct val="100000"/>
              </a:lnSpc>
              <a:spcBef>
                <a:spcPts val="56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Image recognition</a:t>
            </a:r>
            <a:endParaRPr b="0" i="0" sz="2800" u="none">
              <a:solidFill>
                <a:srgbClr val="FFFFFF"/>
              </a:solidFill>
              <a:latin typeface="Arial"/>
              <a:ea typeface="Arial"/>
              <a:cs typeface="Arial"/>
              <a:sym typeface="Arial"/>
            </a:endParaRPr>
          </a:p>
          <a:p>
            <a:pPr indent="0" lvl="0" marL="0" marR="0" rtl="0" algn="ctr">
              <a:lnSpc>
                <a:spcPct val="100000"/>
              </a:lnSpc>
              <a:spcBef>
                <a:spcPts val="56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Feature extraction</a:t>
            </a:r>
            <a:endParaRPr b="0" i="0" sz="2800" u="none">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pic>
        <p:nvPicPr>
          <p:cNvPr descr="Screenshot (548)" id="436" name="Google Shape;436;p21"/>
          <p:cNvPicPr preferRelativeResize="0"/>
          <p:nvPr>
            <p:ph idx="1" type="body"/>
          </p:nvPr>
        </p:nvPicPr>
        <p:blipFill rotWithShape="1">
          <a:blip r:embed="rId3">
            <a:alphaModFix/>
          </a:blip>
          <a:srcRect b="0" l="0" r="0" t="0"/>
          <a:stretch/>
        </p:blipFill>
        <p:spPr>
          <a:xfrm>
            <a:off x="777875" y="726440"/>
            <a:ext cx="10747375" cy="54508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2"/>
          <p:cNvSpPr/>
          <p:nvPr/>
        </p:nvSpPr>
        <p:spPr>
          <a:xfrm>
            <a:off x="2019300" y="1868805"/>
            <a:ext cx="8780780" cy="41306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443" name="Google Shape;443;p22"/>
          <p:cNvSpPr/>
          <p:nvPr/>
        </p:nvSpPr>
        <p:spPr>
          <a:xfrm>
            <a:off x="641350" y="897890"/>
            <a:ext cx="11085195" cy="552005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444" name="Google Shape;444;p22"/>
          <p:cNvSpPr/>
          <p:nvPr/>
        </p:nvSpPr>
        <p:spPr>
          <a:xfrm>
            <a:off x="3478530" y="3171190"/>
            <a:ext cx="6800850" cy="237109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445" name="Google Shape;445;p22"/>
          <p:cNvSpPr/>
          <p:nvPr/>
        </p:nvSpPr>
        <p:spPr>
          <a:xfrm>
            <a:off x="1401445" y="2724468"/>
            <a:ext cx="617538" cy="617537"/>
          </a:xfrm>
          <a:custGeom>
            <a:rect b="b" l="l" r="r" t="t"/>
            <a:pathLst>
              <a:path extrusionOk="0" h="288" w="288">
                <a:moveTo>
                  <a:pt x="144" y="0"/>
                </a:moveTo>
                <a:cubicBezTo>
                  <a:pt x="64" y="0"/>
                  <a:pt x="0" y="65"/>
                  <a:pt x="0" y="144"/>
                </a:cubicBezTo>
                <a:cubicBezTo>
                  <a:pt x="0" y="169"/>
                  <a:pt x="6" y="192"/>
                  <a:pt x="17" y="212"/>
                </a:cubicBezTo>
                <a:cubicBezTo>
                  <a:pt x="31" y="237"/>
                  <a:pt x="52" y="258"/>
                  <a:pt x="77" y="272"/>
                </a:cubicBezTo>
                <a:cubicBezTo>
                  <a:pt x="97" y="282"/>
                  <a:pt x="120" y="288"/>
                  <a:pt x="144" y="288"/>
                </a:cubicBezTo>
                <a:cubicBezTo>
                  <a:pt x="169" y="288"/>
                  <a:pt x="192" y="282"/>
                  <a:pt x="213" y="271"/>
                </a:cubicBezTo>
                <a:cubicBezTo>
                  <a:pt x="238" y="257"/>
                  <a:pt x="259" y="236"/>
                  <a:pt x="272" y="210"/>
                </a:cubicBezTo>
                <a:cubicBezTo>
                  <a:pt x="282" y="190"/>
                  <a:pt x="288" y="168"/>
                  <a:pt x="288" y="144"/>
                </a:cubicBezTo>
                <a:cubicBezTo>
                  <a:pt x="288" y="65"/>
                  <a:pt x="224" y="0"/>
                  <a:pt x="144" y="0"/>
                </a:cubicBezTo>
                <a:close/>
                <a:moveTo>
                  <a:pt x="248" y="138"/>
                </a:moveTo>
                <a:cubicBezTo>
                  <a:pt x="215" y="138"/>
                  <a:pt x="215" y="138"/>
                  <a:pt x="215" y="138"/>
                </a:cubicBezTo>
                <a:cubicBezTo>
                  <a:pt x="215" y="125"/>
                  <a:pt x="215" y="125"/>
                  <a:pt x="215" y="125"/>
                </a:cubicBezTo>
                <a:cubicBezTo>
                  <a:pt x="248" y="125"/>
                  <a:pt x="248" y="125"/>
                  <a:pt x="248" y="125"/>
                </a:cubicBezTo>
                <a:lnTo>
                  <a:pt x="248" y="138"/>
                </a:lnTo>
                <a:close/>
                <a:moveTo>
                  <a:pt x="212" y="65"/>
                </a:moveTo>
                <a:cubicBezTo>
                  <a:pt x="221" y="74"/>
                  <a:pt x="221" y="74"/>
                  <a:pt x="221" y="74"/>
                </a:cubicBezTo>
                <a:cubicBezTo>
                  <a:pt x="198" y="97"/>
                  <a:pt x="198" y="97"/>
                  <a:pt x="198" y="97"/>
                </a:cubicBezTo>
                <a:cubicBezTo>
                  <a:pt x="189" y="88"/>
                  <a:pt x="189" y="88"/>
                  <a:pt x="189" y="88"/>
                </a:cubicBezTo>
                <a:lnTo>
                  <a:pt x="212" y="65"/>
                </a:lnTo>
                <a:close/>
                <a:moveTo>
                  <a:pt x="137" y="35"/>
                </a:moveTo>
                <a:cubicBezTo>
                  <a:pt x="151" y="35"/>
                  <a:pt x="151" y="35"/>
                  <a:pt x="151" y="35"/>
                </a:cubicBezTo>
                <a:cubicBezTo>
                  <a:pt x="151" y="36"/>
                  <a:pt x="151" y="36"/>
                  <a:pt x="151" y="36"/>
                </a:cubicBezTo>
                <a:cubicBezTo>
                  <a:pt x="151" y="68"/>
                  <a:pt x="151" y="68"/>
                  <a:pt x="151" y="68"/>
                </a:cubicBezTo>
                <a:cubicBezTo>
                  <a:pt x="137" y="68"/>
                  <a:pt x="137" y="68"/>
                  <a:pt x="137" y="68"/>
                </a:cubicBezTo>
                <a:cubicBezTo>
                  <a:pt x="137" y="36"/>
                  <a:pt x="137" y="36"/>
                  <a:pt x="137" y="36"/>
                </a:cubicBezTo>
                <a:lnTo>
                  <a:pt x="137" y="35"/>
                </a:lnTo>
                <a:close/>
                <a:moveTo>
                  <a:pt x="40" y="125"/>
                </a:moveTo>
                <a:cubicBezTo>
                  <a:pt x="73" y="125"/>
                  <a:pt x="73" y="125"/>
                  <a:pt x="73" y="125"/>
                </a:cubicBezTo>
                <a:cubicBezTo>
                  <a:pt x="73" y="138"/>
                  <a:pt x="73" y="138"/>
                  <a:pt x="73" y="138"/>
                </a:cubicBezTo>
                <a:cubicBezTo>
                  <a:pt x="40" y="138"/>
                  <a:pt x="40" y="138"/>
                  <a:pt x="40" y="138"/>
                </a:cubicBezTo>
                <a:lnTo>
                  <a:pt x="40" y="125"/>
                </a:lnTo>
                <a:close/>
                <a:moveTo>
                  <a:pt x="90" y="97"/>
                </a:moveTo>
                <a:cubicBezTo>
                  <a:pt x="66" y="74"/>
                  <a:pt x="66" y="74"/>
                  <a:pt x="66" y="74"/>
                </a:cubicBezTo>
                <a:cubicBezTo>
                  <a:pt x="76" y="65"/>
                  <a:pt x="76" y="65"/>
                  <a:pt x="76" y="65"/>
                </a:cubicBezTo>
                <a:cubicBezTo>
                  <a:pt x="99" y="88"/>
                  <a:pt x="99" y="88"/>
                  <a:pt x="99" y="88"/>
                </a:cubicBezTo>
                <a:lnTo>
                  <a:pt x="90" y="97"/>
                </a:lnTo>
                <a:close/>
                <a:moveTo>
                  <a:pt x="140" y="252"/>
                </a:moveTo>
                <a:cubicBezTo>
                  <a:pt x="137" y="251"/>
                  <a:pt x="135" y="250"/>
                  <a:pt x="132" y="248"/>
                </a:cubicBezTo>
                <a:cubicBezTo>
                  <a:pt x="126" y="242"/>
                  <a:pt x="126" y="232"/>
                  <a:pt x="130" y="225"/>
                </a:cubicBezTo>
                <a:cubicBezTo>
                  <a:pt x="140" y="107"/>
                  <a:pt x="140" y="107"/>
                  <a:pt x="140" y="107"/>
                </a:cubicBezTo>
                <a:cubicBezTo>
                  <a:pt x="150" y="107"/>
                  <a:pt x="150" y="107"/>
                  <a:pt x="150" y="107"/>
                </a:cubicBezTo>
                <a:cubicBezTo>
                  <a:pt x="160" y="226"/>
                  <a:pt x="160" y="226"/>
                  <a:pt x="160" y="226"/>
                </a:cubicBezTo>
                <a:cubicBezTo>
                  <a:pt x="164" y="233"/>
                  <a:pt x="164" y="242"/>
                  <a:pt x="157" y="248"/>
                </a:cubicBezTo>
                <a:cubicBezTo>
                  <a:pt x="156" y="250"/>
                  <a:pt x="153" y="251"/>
                  <a:pt x="151" y="252"/>
                </a:cubicBezTo>
                <a:cubicBezTo>
                  <a:pt x="147" y="253"/>
                  <a:pt x="143" y="253"/>
                  <a:pt x="140" y="25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46" name="Google Shape;446;p22"/>
          <p:cNvSpPr/>
          <p:nvPr/>
        </p:nvSpPr>
        <p:spPr>
          <a:xfrm>
            <a:off x="2657475" y="3437890"/>
            <a:ext cx="617538" cy="439738"/>
          </a:xfrm>
          <a:custGeom>
            <a:rect b="b" l="l" r="r" t="t"/>
            <a:pathLst>
              <a:path extrusionOk="0" h="204" w="288">
                <a:moveTo>
                  <a:pt x="279" y="24"/>
                </a:moveTo>
                <a:cubicBezTo>
                  <a:pt x="219" y="24"/>
                  <a:pt x="219" y="24"/>
                  <a:pt x="219" y="24"/>
                </a:cubicBezTo>
                <a:cubicBezTo>
                  <a:pt x="219" y="24"/>
                  <a:pt x="219" y="24"/>
                  <a:pt x="219" y="24"/>
                </a:cubicBezTo>
                <a:cubicBezTo>
                  <a:pt x="211" y="8"/>
                  <a:pt x="211" y="8"/>
                  <a:pt x="211" y="8"/>
                </a:cubicBezTo>
                <a:cubicBezTo>
                  <a:pt x="209" y="3"/>
                  <a:pt x="204" y="0"/>
                  <a:pt x="199" y="0"/>
                </a:cubicBezTo>
                <a:cubicBezTo>
                  <a:pt x="89" y="0"/>
                  <a:pt x="89" y="0"/>
                  <a:pt x="89" y="0"/>
                </a:cubicBezTo>
                <a:cubicBezTo>
                  <a:pt x="84" y="0"/>
                  <a:pt x="79" y="3"/>
                  <a:pt x="77" y="8"/>
                </a:cubicBezTo>
                <a:cubicBezTo>
                  <a:pt x="68" y="24"/>
                  <a:pt x="68" y="24"/>
                  <a:pt x="68" y="24"/>
                </a:cubicBezTo>
                <a:cubicBezTo>
                  <a:pt x="68" y="24"/>
                  <a:pt x="68" y="24"/>
                  <a:pt x="68" y="24"/>
                </a:cubicBezTo>
                <a:cubicBezTo>
                  <a:pt x="9" y="24"/>
                  <a:pt x="9" y="24"/>
                  <a:pt x="9" y="24"/>
                </a:cubicBezTo>
                <a:cubicBezTo>
                  <a:pt x="4" y="24"/>
                  <a:pt x="0" y="28"/>
                  <a:pt x="0" y="33"/>
                </a:cubicBezTo>
                <a:cubicBezTo>
                  <a:pt x="0" y="195"/>
                  <a:pt x="0" y="195"/>
                  <a:pt x="0" y="195"/>
                </a:cubicBezTo>
                <a:cubicBezTo>
                  <a:pt x="0" y="200"/>
                  <a:pt x="4" y="204"/>
                  <a:pt x="9" y="204"/>
                </a:cubicBezTo>
                <a:cubicBezTo>
                  <a:pt x="279" y="204"/>
                  <a:pt x="279" y="204"/>
                  <a:pt x="279" y="204"/>
                </a:cubicBezTo>
                <a:cubicBezTo>
                  <a:pt x="284" y="204"/>
                  <a:pt x="288" y="200"/>
                  <a:pt x="288" y="195"/>
                </a:cubicBezTo>
                <a:cubicBezTo>
                  <a:pt x="288" y="33"/>
                  <a:pt x="288" y="33"/>
                  <a:pt x="288" y="33"/>
                </a:cubicBezTo>
                <a:cubicBezTo>
                  <a:pt x="288" y="28"/>
                  <a:pt x="284" y="24"/>
                  <a:pt x="279" y="24"/>
                </a:cubicBezTo>
                <a:close/>
                <a:moveTo>
                  <a:pt x="144" y="175"/>
                </a:moveTo>
                <a:cubicBezTo>
                  <a:pt x="109" y="175"/>
                  <a:pt x="82" y="147"/>
                  <a:pt x="82" y="113"/>
                </a:cubicBezTo>
                <a:cubicBezTo>
                  <a:pt x="82" y="78"/>
                  <a:pt x="109" y="51"/>
                  <a:pt x="144" y="51"/>
                </a:cubicBezTo>
                <a:cubicBezTo>
                  <a:pt x="178" y="51"/>
                  <a:pt x="206" y="78"/>
                  <a:pt x="206" y="113"/>
                </a:cubicBezTo>
                <a:cubicBezTo>
                  <a:pt x="206" y="147"/>
                  <a:pt x="178" y="175"/>
                  <a:pt x="144" y="17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47" name="Google Shape;447;p22"/>
          <p:cNvSpPr/>
          <p:nvPr/>
        </p:nvSpPr>
        <p:spPr>
          <a:xfrm>
            <a:off x="3986213" y="4201795"/>
            <a:ext cx="617537" cy="309563"/>
          </a:xfrm>
          <a:custGeom>
            <a:rect b="b" l="l" r="r" t="t"/>
            <a:pathLst>
              <a:path extrusionOk="0" h="144" w="288">
                <a:moveTo>
                  <a:pt x="144" y="102"/>
                </a:moveTo>
                <a:cubicBezTo>
                  <a:pt x="122" y="130"/>
                  <a:pt x="99" y="144"/>
                  <a:pt x="72" y="144"/>
                </a:cubicBezTo>
                <a:cubicBezTo>
                  <a:pt x="51" y="144"/>
                  <a:pt x="33" y="137"/>
                  <a:pt x="20" y="124"/>
                </a:cubicBezTo>
                <a:cubicBezTo>
                  <a:pt x="6" y="110"/>
                  <a:pt x="0" y="93"/>
                  <a:pt x="0" y="72"/>
                </a:cubicBezTo>
                <a:cubicBezTo>
                  <a:pt x="0" y="51"/>
                  <a:pt x="7" y="34"/>
                  <a:pt x="20" y="20"/>
                </a:cubicBezTo>
                <a:cubicBezTo>
                  <a:pt x="34" y="7"/>
                  <a:pt x="51" y="0"/>
                  <a:pt x="72" y="0"/>
                </a:cubicBezTo>
                <a:cubicBezTo>
                  <a:pt x="98" y="0"/>
                  <a:pt x="123" y="14"/>
                  <a:pt x="144" y="42"/>
                </a:cubicBezTo>
                <a:cubicBezTo>
                  <a:pt x="164" y="14"/>
                  <a:pt x="188" y="0"/>
                  <a:pt x="216" y="0"/>
                </a:cubicBezTo>
                <a:cubicBezTo>
                  <a:pt x="238" y="0"/>
                  <a:pt x="255" y="7"/>
                  <a:pt x="268" y="20"/>
                </a:cubicBezTo>
                <a:cubicBezTo>
                  <a:pt x="281" y="34"/>
                  <a:pt x="288" y="51"/>
                  <a:pt x="288" y="72"/>
                </a:cubicBezTo>
                <a:cubicBezTo>
                  <a:pt x="288" y="93"/>
                  <a:pt x="281" y="110"/>
                  <a:pt x="268" y="124"/>
                </a:cubicBezTo>
                <a:cubicBezTo>
                  <a:pt x="255" y="137"/>
                  <a:pt x="238" y="144"/>
                  <a:pt x="217" y="144"/>
                </a:cubicBezTo>
                <a:cubicBezTo>
                  <a:pt x="189" y="144"/>
                  <a:pt x="164" y="130"/>
                  <a:pt x="144" y="102"/>
                </a:cubicBezTo>
                <a:close/>
                <a:moveTo>
                  <a:pt x="121" y="72"/>
                </a:moveTo>
                <a:cubicBezTo>
                  <a:pt x="106" y="50"/>
                  <a:pt x="88" y="39"/>
                  <a:pt x="73" y="39"/>
                </a:cubicBezTo>
                <a:cubicBezTo>
                  <a:pt x="63" y="39"/>
                  <a:pt x="56" y="42"/>
                  <a:pt x="50" y="49"/>
                </a:cubicBezTo>
                <a:cubicBezTo>
                  <a:pt x="44" y="55"/>
                  <a:pt x="40" y="63"/>
                  <a:pt x="40" y="72"/>
                </a:cubicBezTo>
                <a:cubicBezTo>
                  <a:pt x="40" y="81"/>
                  <a:pt x="44" y="89"/>
                  <a:pt x="50" y="96"/>
                </a:cubicBezTo>
                <a:cubicBezTo>
                  <a:pt x="56" y="102"/>
                  <a:pt x="64" y="105"/>
                  <a:pt x="73" y="105"/>
                </a:cubicBezTo>
                <a:cubicBezTo>
                  <a:pt x="88" y="105"/>
                  <a:pt x="106" y="94"/>
                  <a:pt x="121" y="72"/>
                </a:cubicBezTo>
                <a:close/>
                <a:moveTo>
                  <a:pt x="167" y="72"/>
                </a:moveTo>
                <a:cubicBezTo>
                  <a:pt x="182" y="94"/>
                  <a:pt x="200" y="105"/>
                  <a:pt x="215" y="105"/>
                </a:cubicBezTo>
                <a:cubicBezTo>
                  <a:pt x="224" y="105"/>
                  <a:pt x="232" y="102"/>
                  <a:pt x="238" y="96"/>
                </a:cubicBezTo>
                <a:cubicBezTo>
                  <a:pt x="244" y="89"/>
                  <a:pt x="247" y="82"/>
                  <a:pt x="247" y="72"/>
                </a:cubicBezTo>
                <a:cubicBezTo>
                  <a:pt x="247" y="63"/>
                  <a:pt x="244" y="55"/>
                  <a:pt x="238" y="49"/>
                </a:cubicBezTo>
                <a:cubicBezTo>
                  <a:pt x="232" y="42"/>
                  <a:pt x="224" y="39"/>
                  <a:pt x="215" y="39"/>
                </a:cubicBezTo>
                <a:cubicBezTo>
                  <a:pt x="200" y="39"/>
                  <a:pt x="182" y="50"/>
                  <a:pt x="167" y="7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48" name="Google Shape;448;p22"/>
          <p:cNvSpPr txBox="1"/>
          <p:nvPr/>
        </p:nvSpPr>
        <p:spPr>
          <a:xfrm>
            <a:off x="3478530" y="1281430"/>
            <a:ext cx="52458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800" u="none">
                <a:solidFill>
                  <a:schemeClr val="lt1"/>
                </a:solidFill>
                <a:latin typeface="Arial"/>
                <a:ea typeface="Arial"/>
                <a:cs typeface="Arial"/>
                <a:sym typeface="Arial"/>
              </a:rPr>
              <a:t>ARTIFICIAL INTELLIGENCE is a technique which enables machines to mimic human behavior.</a:t>
            </a:r>
            <a:endParaRPr b="0" i="0" sz="1800" u="none">
              <a:solidFill>
                <a:schemeClr val="lt1"/>
              </a:solidFill>
              <a:latin typeface="Arial"/>
              <a:ea typeface="Arial"/>
              <a:cs typeface="Arial"/>
              <a:sym typeface="Arial"/>
            </a:endParaRPr>
          </a:p>
        </p:txBody>
      </p:sp>
      <p:sp>
        <p:nvSpPr>
          <p:cNvPr id="449" name="Google Shape;449;p22"/>
          <p:cNvSpPr txBox="1"/>
          <p:nvPr/>
        </p:nvSpPr>
        <p:spPr>
          <a:xfrm>
            <a:off x="3442365" y="2469210"/>
            <a:ext cx="5318100" cy="785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1700" u="none">
                <a:solidFill>
                  <a:schemeClr val="lt1"/>
                </a:solidFill>
                <a:latin typeface="Arial"/>
                <a:ea typeface="Arial"/>
                <a:cs typeface="Arial"/>
                <a:sym typeface="Arial"/>
              </a:rPr>
              <a:t>MACHINE LEARNING is a subset of  AI technique which use statistical methods to enable machines to improve with experience</a:t>
            </a:r>
            <a:endParaRPr b="0" i="0" sz="1700" u="none">
              <a:solidFill>
                <a:schemeClr val="lt1"/>
              </a:solidFill>
              <a:latin typeface="Arial"/>
              <a:ea typeface="Arial"/>
              <a:cs typeface="Arial"/>
              <a:sym typeface="Arial"/>
            </a:endParaRPr>
          </a:p>
        </p:txBody>
      </p:sp>
      <p:sp>
        <p:nvSpPr>
          <p:cNvPr id="450" name="Google Shape;450;p22"/>
          <p:cNvSpPr txBox="1"/>
          <p:nvPr/>
        </p:nvSpPr>
        <p:spPr>
          <a:xfrm>
            <a:off x="4824730" y="4017645"/>
            <a:ext cx="4904100" cy="92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200"/>
              <a:buFont typeface="Arial"/>
              <a:buNone/>
            </a:pPr>
            <a:r>
              <a:rPr b="0" i="0" lang="en-US" sz="2000" u="none">
                <a:solidFill>
                  <a:schemeClr val="lt1"/>
                </a:solidFill>
                <a:latin typeface="Arial"/>
                <a:ea typeface="Arial"/>
                <a:cs typeface="Arial"/>
                <a:sym typeface="Arial"/>
              </a:rPr>
              <a:t>DEEP LEARNING is a subset of ML which make the computation of multi-layer neural network feasible</a:t>
            </a:r>
            <a:endParaRPr b="0" i="0" sz="2000" u="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3"/>
          <p:cNvSpPr/>
          <p:nvPr/>
        </p:nvSpPr>
        <p:spPr>
          <a:xfrm>
            <a:off x="606425" y="2252663"/>
            <a:ext cx="5805488" cy="1498600"/>
          </a:xfrm>
          <a:prstGeom prst="rect">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t/>
            </a:r>
            <a:endParaRPr b="1" i="0" sz="4400" u="none">
              <a:solidFill>
                <a:srgbClr val="FFFFFF"/>
              </a:solidFill>
              <a:latin typeface="Arial"/>
              <a:ea typeface="Arial"/>
              <a:cs typeface="Arial"/>
              <a:sym typeface="Arial"/>
            </a:endParaRPr>
          </a:p>
        </p:txBody>
      </p:sp>
      <p:sp>
        <p:nvSpPr>
          <p:cNvPr id="457" name="Google Shape;457;p23"/>
          <p:cNvSpPr/>
          <p:nvPr/>
        </p:nvSpPr>
        <p:spPr>
          <a:xfrm>
            <a:off x="973455" y="2583180"/>
            <a:ext cx="5261610"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4800"/>
              <a:buFont typeface="Arial"/>
              <a:buNone/>
            </a:pPr>
            <a:r>
              <a:rPr b="1" i="0" lang="en-US" sz="4800" u="none">
                <a:solidFill>
                  <a:schemeClr val="lt1"/>
                </a:solidFill>
                <a:latin typeface="Arial"/>
                <a:ea typeface="Arial"/>
                <a:cs typeface="Arial"/>
                <a:sym typeface="Arial"/>
              </a:rPr>
              <a:t>DEEP LEARNING</a:t>
            </a:r>
            <a:endParaRPr b="1" i="0" sz="4800" u="none">
              <a:solidFill>
                <a:schemeClr val="lt1"/>
              </a:solidFill>
              <a:latin typeface="Arial"/>
              <a:ea typeface="Arial"/>
              <a:cs typeface="Arial"/>
              <a:sym typeface="Arial"/>
            </a:endParaRPr>
          </a:p>
        </p:txBody>
      </p:sp>
      <p:sp>
        <p:nvSpPr>
          <p:cNvPr id="458" name="Google Shape;458;p23"/>
          <p:cNvSpPr/>
          <p:nvPr/>
        </p:nvSpPr>
        <p:spPr>
          <a:xfrm>
            <a:off x="1038225" y="4403725"/>
            <a:ext cx="4705500" cy="1033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DFDFD"/>
              </a:buClr>
              <a:buSzPts val="1400"/>
              <a:buFont typeface="Arial"/>
              <a:buNone/>
            </a:pPr>
            <a:r>
              <a:rPr b="0" i="0" lang="en-US" sz="2000" u="none">
                <a:solidFill>
                  <a:srgbClr val="FDFDFD"/>
                </a:solidFill>
                <a:latin typeface="Arial"/>
                <a:ea typeface="Arial"/>
                <a:cs typeface="Arial"/>
                <a:sym typeface="Arial"/>
              </a:rPr>
              <a:t>Deep learning models are capable to focus on the right features by themselves, requiring little guidance from the programmer. These models also partially solve the dimensionality problem</a:t>
            </a:r>
            <a:endParaRPr b="0" i="0" sz="2000" u="none">
              <a:solidFill>
                <a:srgbClr val="FDFDFD"/>
              </a:solidFill>
              <a:latin typeface="Arial"/>
              <a:ea typeface="Arial"/>
              <a:cs typeface="Arial"/>
              <a:sym typeface="Arial"/>
            </a:endParaRPr>
          </a:p>
        </p:txBody>
      </p:sp>
      <p:sp>
        <p:nvSpPr>
          <p:cNvPr id="459" name="Google Shape;459;p23"/>
          <p:cNvSpPr/>
          <p:nvPr/>
        </p:nvSpPr>
        <p:spPr>
          <a:xfrm>
            <a:off x="6235700" y="1708785"/>
            <a:ext cx="5034280" cy="3728085"/>
          </a:xfrm>
          <a:custGeom>
            <a:rect b="b" l="l" r="r" t="t"/>
            <a:pathLst>
              <a:path extrusionOk="0" h="21600" w="2160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0"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moveTo>
                  <a:pt x="20709" y="14020"/>
                </a:moveTo>
              </a:path>
            </a:pathLst>
          </a:cu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450"/>
              <a:buFont typeface="Calibri"/>
              <a:buNone/>
            </a:pPr>
            <a:r>
              <a:t/>
            </a:r>
            <a:endParaRPr b="0" i="0" sz="145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4"/>
          <p:cNvSpPr txBox="1"/>
          <p:nvPr/>
        </p:nvSpPr>
        <p:spPr>
          <a:xfrm>
            <a:off x="500380" y="462915"/>
            <a:ext cx="11039400" cy="646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DFDFD"/>
              </a:buClr>
              <a:buSzPts val="2400"/>
              <a:buFont typeface="Arial"/>
              <a:buNone/>
            </a:pPr>
            <a:r>
              <a:rPr b="1" i="0" lang="en-US" sz="2400" u="none">
                <a:solidFill>
                  <a:srgbClr val="FDFDFD"/>
                </a:solidFill>
                <a:latin typeface="Arial"/>
                <a:ea typeface="Arial"/>
                <a:cs typeface="Arial"/>
                <a:sym typeface="Arial"/>
              </a:rPr>
              <a:t>PERCEPTRON</a:t>
            </a:r>
            <a:endParaRPr b="1"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2400"/>
              <a:buFont typeface="Calibri"/>
              <a:buNone/>
            </a:pPr>
            <a:r>
              <a:t/>
            </a:r>
            <a:endParaRPr b="1" i="0" sz="2400" u="none">
              <a:solidFill>
                <a:srgbClr val="FDFDFD"/>
              </a:solidFill>
              <a:latin typeface="Arial"/>
              <a:ea typeface="Arial"/>
              <a:cs typeface="Arial"/>
              <a:sym typeface="Arial"/>
            </a:endParaRPr>
          </a:p>
          <a:p>
            <a:pPr indent="-342900" lvl="0" marL="342900" marR="0" rtl="0" algn="l">
              <a:lnSpc>
                <a:spcPct val="10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An artificial neuron or a Perceptron is a linear model used for binary classification.</a:t>
            </a:r>
            <a:endParaRPr b="0" i="0" sz="2400" u="none">
              <a:solidFill>
                <a:srgbClr val="FDFDFD"/>
              </a:solidFill>
              <a:latin typeface="Arial"/>
              <a:ea typeface="Arial"/>
              <a:cs typeface="Arial"/>
              <a:sym typeface="Arial"/>
            </a:endParaRPr>
          </a:p>
          <a:p>
            <a:pPr indent="-342900" lvl="0" marL="342900" marR="0" rtl="0" algn="l">
              <a:lnSpc>
                <a:spcPct val="10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It models a neuron which has a set of inputs, each of which is given a specific weight.</a:t>
            </a:r>
            <a:endParaRPr b="0" i="0" sz="2400" u="none">
              <a:solidFill>
                <a:srgbClr val="FDFDFD"/>
              </a:solidFill>
              <a:latin typeface="Arial"/>
              <a:ea typeface="Arial"/>
              <a:cs typeface="Arial"/>
              <a:sym typeface="Arial"/>
            </a:endParaRPr>
          </a:p>
          <a:p>
            <a:pPr indent="-342900" lvl="0" marL="342900" marR="0" rtl="0" algn="l">
              <a:lnSpc>
                <a:spcPct val="100000"/>
              </a:lnSpc>
              <a:spcBef>
                <a:spcPts val="480"/>
              </a:spcBef>
              <a:spcAft>
                <a:spcPts val="0"/>
              </a:spcAft>
              <a:buClr>
                <a:srgbClr val="FDFDFD"/>
              </a:buClr>
              <a:buSzPts val="2400"/>
              <a:buFont typeface="Arial"/>
              <a:buChar char="•"/>
            </a:pPr>
            <a:r>
              <a:rPr b="0" i="0" lang="en-US" sz="2400" u="none">
                <a:solidFill>
                  <a:srgbClr val="FDFDFD"/>
                </a:solidFill>
                <a:latin typeface="Arial"/>
                <a:ea typeface="Arial"/>
                <a:cs typeface="Arial"/>
                <a:sym typeface="Arial"/>
              </a:rPr>
              <a:t>The neuron computes some function on these weighed inputs and gives the output.</a:t>
            </a:r>
            <a:endParaRPr b="0"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2400"/>
              <a:buFont typeface="Arial"/>
              <a:buNone/>
            </a:pPr>
            <a:r>
              <a:t/>
            </a:r>
            <a:endParaRPr b="1"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rgbClr val="FDFDFD"/>
              </a:buClr>
              <a:buSzPts val="2400"/>
              <a:buFont typeface="Arial"/>
              <a:buNone/>
            </a:pPr>
            <a:r>
              <a:rPr b="1" i="0" lang="en-US" sz="2400" u="none">
                <a:solidFill>
                  <a:srgbClr val="FDFDFD"/>
                </a:solidFill>
                <a:latin typeface="Arial"/>
                <a:ea typeface="Arial"/>
                <a:cs typeface="Arial"/>
                <a:sym typeface="Arial"/>
              </a:rPr>
              <a:t>MULTILAYER PERCEPTRON</a:t>
            </a:r>
            <a:endParaRPr b="1"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2400"/>
              <a:buFont typeface="Arial"/>
              <a:buNone/>
            </a:pPr>
            <a:r>
              <a:t/>
            </a:r>
            <a:endParaRPr b="1"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rgbClr val="FDFDFD"/>
              </a:buClr>
              <a:buSzPts val="2400"/>
              <a:buFont typeface="Arial"/>
              <a:buNone/>
            </a:pPr>
            <a:r>
              <a:rPr b="0" i="0" lang="en-US" sz="2400" u="none">
                <a:solidFill>
                  <a:srgbClr val="FDFDFD"/>
                </a:solidFill>
                <a:latin typeface="Arial"/>
                <a:ea typeface="Arial"/>
                <a:cs typeface="Arial"/>
                <a:sym typeface="Arial"/>
              </a:rPr>
              <a:t>A multi-layer perceptron has the same structure of a single layer percept</a:t>
            </a:r>
            <a:r>
              <a:rPr lang="en-US" sz="2400">
                <a:solidFill>
                  <a:srgbClr val="FDFDFD"/>
                </a:solidFill>
              </a:rPr>
              <a:t>r</a:t>
            </a:r>
            <a:r>
              <a:rPr b="0" i="0" lang="en-US" sz="2400" u="none">
                <a:solidFill>
                  <a:srgbClr val="FDFDFD"/>
                </a:solidFill>
                <a:latin typeface="Arial"/>
                <a:ea typeface="Arial"/>
                <a:cs typeface="Arial"/>
                <a:sym typeface="Arial"/>
              </a:rPr>
              <a:t>on but with one or more hidden layers and is thus considered a deep neural network</a:t>
            </a:r>
            <a:r>
              <a:rPr b="1" i="0" lang="en-US" sz="2400" u="none">
                <a:solidFill>
                  <a:srgbClr val="FDFDFD"/>
                </a:solidFill>
                <a:latin typeface="Arial"/>
                <a:ea typeface="Arial"/>
                <a:cs typeface="Arial"/>
                <a:sym typeface="Arial"/>
              </a:rPr>
              <a:t>. BACKPROPAGATION IS A SUPERVISED LEARNING METHOD FOR MULTILAYER PERCEPTRON</a:t>
            </a:r>
            <a:endParaRPr b="1" i="0" sz="2400" u="none">
              <a:solidFill>
                <a:srgbClr val="FDFDFD"/>
              </a:solidFill>
              <a:latin typeface="Arial"/>
              <a:ea typeface="Arial"/>
              <a:cs typeface="Arial"/>
              <a:sym typeface="Arial"/>
            </a:endParaRPr>
          </a:p>
          <a:p>
            <a:pPr indent="0" lvl="0" marL="0" marR="0" rtl="0" algn="l">
              <a:lnSpc>
                <a:spcPct val="100000"/>
              </a:lnSpc>
              <a:spcBef>
                <a:spcPts val="480"/>
              </a:spcBef>
              <a:spcAft>
                <a:spcPts val="0"/>
              </a:spcAft>
              <a:buClr>
                <a:schemeClr val="dk1"/>
              </a:buClr>
              <a:buSzPts val="2400"/>
              <a:buFont typeface="Calibri"/>
              <a:buNone/>
            </a:pPr>
            <a:r>
              <a:t/>
            </a:r>
            <a:endParaRPr b="1" i="0" sz="2400" u="none">
              <a:solidFill>
                <a:srgbClr val="FDFDFD"/>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5"/>
          <p:cNvSpPr/>
          <p:nvPr/>
        </p:nvSpPr>
        <p:spPr>
          <a:xfrm>
            <a:off x="911225" y="1158875"/>
            <a:ext cx="4378325" cy="129159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DFDFD"/>
              </a:buClr>
              <a:buSzPts val="1400"/>
              <a:buFont typeface="Arial"/>
              <a:buNone/>
            </a:pPr>
            <a:r>
              <a:rPr b="0" i="0" lang="en-US" sz="1900" u="none" cap="none" strike="noStrike">
                <a:solidFill>
                  <a:srgbClr val="FDFDFD"/>
                </a:solidFill>
                <a:latin typeface="Arial"/>
                <a:ea typeface="Arial"/>
                <a:cs typeface="Arial"/>
                <a:sym typeface="Arial"/>
              </a:rPr>
              <a:t>Recurrent networks are a type of artificial neural network designed to recognize patterns in sequences of data, such as text, genomes, handwriting, the spoken word, or numerical times series data emanating from sensors, stock markets and government agencies.</a:t>
            </a:r>
            <a:endParaRPr b="0" i="0" sz="1900" u="none" cap="none" strike="noStrike">
              <a:solidFill>
                <a:srgbClr val="FDFDFD"/>
              </a:solidFill>
              <a:latin typeface="Arial"/>
              <a:ea typeface="Arial"/>
              <a:cs typeface="Arial"/>
              <a:sym typeface="Arial"/>
            </a:endParaRPr>
          </a:p>
        </p:txBody>
      </p:sp>
      <p:sp>
        <p:nvSpPr>
          <p:cNvPr id="472" name="Google Shape;472;p25"/>
          <p:cNvSpPr txBox="1"/>
          <p:nvPr/>
        </p:nvSpPr>
        <p:spPr>
          <a:xfrm>
            <a:off x="1114425" y="614680"/>
            <a:ext cx="4944110" cy="24574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DFDFD"/>
              </a:buClr>
              <a:buSzPts val="1600"/>
              <a:buFont typeface="Arial"/>
              <a:buNone/>
            </a:pPr>
            <a:r>
              <a:rPr b="1" i="0" lang="en-US" sz="1600" u="none">
                <a:solidFill>
                  <a:srgbClr val="FDFDFD"/>
                </a:solidFill>
                <a:latin typeface="Arial"/>
                <a:ea typeface="Arial"/>
                <a:cs typeface="Arial"/>
                <a:sym typeface="Arial"/>
              </a:rPr>
              <a:t>RECURRENT NEURAL NETWORK</a:t>
            </a:r>
            <a:endParaRPr b="1" i="0" sz="1600" u="none">
              <a:solidFill>
                <a:srgbClr val="FDFDFD"/>
              </a:solidFill>
              <a:latin typeface="Arial"/>
              <a:ea typeface="Arial"/>
              <a:cs typeface="Arial"/>
              <a:sym typeface="Arial"/>
            </a:endParaRPr>
          </a:p>
        </p:txBody>
      </p:sp>
      <p:sp>
        <p:nvSpPr>
          <p:cNvPr id="473" name="Google Shape;473;p25"/>
          <p:cNvSpPr/>
          <p:nvPr/>
        </p:nvSpPr>
        <p:spPr>
          <a:xfrm>
            <a:off x="911225" y="4349750"/>
            <a:ext cx="4378325" cy="774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DFDFD"/>
              </a:buClr>
              <a:buSzPts val="1400"/>
              <a:buFont typeface="Arial"/>
              <a:buNone/>
            </a:pPr>
            <a:r>
              <a:rPr b="0" i="0" lang="en-US" sz="2200" u="none" cap="none" strike="noStrike">
                <a:solidFill>
                  <a:srgbClr val="FDFDFD"/>
                </a:solidFill>
                <a:latin typeface="Arial"/>
                <a:ea typeface="Arial"/>
                <a:cs typeface="Arial"/>
                <a:sym typeface="Arial"/>
              </a:rPr>
              <a:t>The neuron in a layer will only be connected to a small region of the layer before it, instead of all of the neurons in a full-connected manner.</a:t>
            </a:r>
            <a:endParaRPr b="0" i="0" sz="2200" u="none" cap="none" strike="noStrike">
              <a:solidFill>
                <a:srgbClr val="FDFDFD"/>
              </a:solidFill>
              <a:latin typeface="Arial"/>
              <a:ea typeface="Arial"/>
              <a:cs typeface="Arial"/>
              <a:sym typeface="Arial"/>
            </a:endParaRPr>
          </a:p>
        </p:txBody>
      </p:sp>
      <p:sp>
        <p:nvSpPr>
          <p:cNvPr id="474" name="Google Shape;474;p25"/>
          <p:cNvSpPr txBox="1"/>
          <p:nvPr/>
        </p:nvSpPr>
        <p:spPr>
          <a:xfrm>
            <a:off x="1211580" y="4027805"/>
            <a:ext cx="40779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DFDFD"/>
              </a:buClr>
              <a:buSzPts val="1600"/>
              <a:buFont typeface="Arial"/>
              <a:buNone/>
            </a:pPr>
            <a:r>
              <a:rPr b="1" i="0" lang="en-US" sz="1600" u="none">
                <a:solidFill>
                  <a:srgbClr val="FDFDFD"/>
                </a:solidFill>
                <a:latin typeface="Arial"/>
                <a:ea typeface="Arial"/>
                <a:cs typeface="Arial"/>
                <a:sym typeface="Arial"/>
              </a:rPr>
              <a:t>CONVOLUTIONAL NEURAL NETWO</a:t>
            </a:r>
            <a:r>
              <a:rPr b="1" lang="en-US" sz="1600">
                <a:solidFill>
                  <a:srgbClr val="FDFDFD"/>
                </a:solidFill>
              </a:rPr>
              <a:t>R</a:t>
            </a:r>
            <a:r>
              <a:rPr b="1" i="0" lang="en-US" sz="1600" u="none">
                <a:solidFill>
                  <a:srgbClr val="FDFDFD"/>
                </a:solidFill>
                <a:latin typeface="Arial"/>
                <a:ea typeface="Arial"/>
                <a:cs typeface="Arial"/>
                <a:sym typeface="Arial"/>
              </a:rPr>
              <a:t>K</a:t>
            </a:r>
            <a:endParaRPr b="1" i="0" sz="1600" u="none">
              <a:solidFill>
                <a:srgbClr val="FDFDFD"/>
              </a:solidFill>
              <a:latin typeface="Arial"/>
              <a:ea typeface="Arial"/>
              <a:cs typeface="Arial"/>
              <a:sym typeface="Arial"/>
            </a:endParaRPr>
          </a:p>
        </p:txBody>
      </p:sp>
      <p:sp>
        <p:nvSpPr>
          <p:cNvPr id="475" name="Google Shape;475;p25"/>
          <p:cNvSpPr/>
          <p:nvPr/>
        </p:nvSpPr>
        <p:spPr>
          <a:xfrm>
            <a:off x="911225" y="614363"/>
            <a:ext cx="171450" cy="271463"/>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FCFCFC">
              <a:alpha val="29803"/>
            </a:srgbClr>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76" name="Google Shape;476;p25"/>
          <p:cNvSpPr/>
          <p:nvPr/>
        </p:nvSpPr>
        <p:spPr>
          <a:xfrm>
            <a:off x="942975" y="3998913"/>
            <a:ext cx="171450" cy="271463"/>
          </a:xfrm>
          <a:custGeom>
            <a:rect b="b" l="l" r="r" t="t"/>
            <a:pathLst>
              <a:path extrusionOk="0" h="2032" w="128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FCFCFC">
              <a:alpha val="29803"/>
            </a:srgbClr>
          </a:solid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77" name="Google Shape;477;p25"/>
          <p:cNvSpPr txBox="1"/>
          <p:nvPr/>
        </p:nvSpPr>
        <p:spPr>
          <a:xfrm>
            <a:off x="6257925" y="614680"/>
            <a:ext cx="4686300" cy="584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2200" u="none">
                <a:solidFill>
                  <a:schemeClr val="lt1"/>
                </a:solidFill>
                <a:latin typeface="Calibri"/>
                <a:ea typeface="Calibri"/>
                <a:cs typeface="Calibri"/>
                <a:sym typeface="Calibri"/>
              </a:rPr>
              <a:t>TEXT MINING</a:t>
            </a:r>
            <a:endParaRPr b="1"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b="0" i="0" lang="en-US" sz="2200" u="none">
                <a:solidFill>
                  <a:schemeClr val="lt1"/>
                </a:solidFill>
                <a:latin typeface="Calibri"/>
                <a:ea typeface="Calibri"/>
                <a:cs typeface="Calibri"/>
                <a:sym typeface="Calibri"/>
              </a:rPr>
              <a:t>Text mining/ Text analytics is the process of deriving meaningful information from natural language text.</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b="0" i="0" lang="en-US" sz="2200" u="none">
                <a:solidFill>
                  <a:schemeClr val="lt1"/>
                </a:solidFill>
                <a:latin typeface="Calibri"/>
                <a:ea typeface="Calibri"/>
                <a:cs typeface="Calibri"/>
                <a:sym typeface="Calibri"/>
              </a:rPr>
              <a:t>Text is turned into data for analysis, via application of Natural Language Processing (NLP)</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b="1" i="0" lang="en-US" sz="2200" u="none">
                <a:solidFill>
                  <a:schemeClr val="lt1"/>
                </a:solidFill>
                <a:latin typeface="Calibri"/>
                <a:ea typeface="Calibri"/>
                <a:cs typeface="Calibri"/>
                <a:sym typeface="Calibri"/>
              </a:rPr>
              <a:t>NATURAL LANGUAGE PROCESSING</a:t>
            </a:r>
            <a:endParaRPr b="1"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22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b="0" i="0" lang="en-US" sz="2200" u="none">
                <a:solidFill>
                  <a:schemeClr val="lt1"/>
                </a:solidFill>
                <a:latin typeface="Calibri"/>
                <a:ea typeface="Calibri"/>
                <a:cs typeface="Calibri"/>
                <a:sym typeface="Calibri"/>
              </a:rPr>
              <a:t>It is a part of a computer science and artificial intelligence which deals with human languages.</a:t>
            </a:r>
            <a:endParaRPr b="0" i="0" sz="2200" u="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6"/>
          <p:cNvSpPr/>
          <p:nvPr/>
        </p:nvSpPr>
        <p:spPr>
          <a:xfrm rot="-6872124">
            <a:off x="8204200" y="1492250"/>
            <a:ext cx="1031875" cy="1647825"/>
          </a:xfrm>
          <a:custGeom>
            <a:rect b="b" l="l" r="r" t="t"/>
            <a:pathLst>
              <a:path extrusionOk="0" h="804" w="502">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84" name="Google Shape;484;p26"/>
          <p:cNvSpPr/>
          <p:nvPr/>
        </p:nvSpPr>
        <p:spPr>
          <a:xfrm rot="-5331272">
            <a:off x="7031831" y="2447131"/>
            <a:ext cx="1030288" cy="1647825"/>
          </a:xfrm>
          <a:custGeom>
            <a:rect b="b" l="l" r="r" t="t"/>
            <a:pathLst>
              <a:path extrusionOk="0" h="804" w="502">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85" name="Google Shape;485;p26"/>
          <p:cNvSpPr/>
          <p:nvPr/>
        </p:nvSpPr>
        <p:spPr>
          <a:xfrm rot="-3744667">
            <a:off x="5561013" y="2790825"/>
            <a:ext cx="1031875" cy="1647825"/>
          </a:xfrm>
          <a:custGeom>
            <a:rect b="b" l="l" r="r" t="t"/>
            <a:pathLst>
              <a:path extrusionOk="0" h="804" w="502">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86" name="Google Shape;486;p26"/>
          <p:cNvSpPr/>
          <p:nvPr/>
        </p:nvSpPr>
        <p:spPr>
          <a:xfrm rot="-2146087">
            <a:off x="4103688" y="2433638"/>
            <a:ext cx="1030288" cy="1647825"/>
          </a:xfrm>
          <a:custGeom>
            <a:rect b="b" l="l" r="r" t="t"/>
            <a:pathLst>
              <a:path extrusionOk="0" h="804" w="502">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87" name="Google Shape;487;p26"/>
          <p:cNvSpPr/>
          <p:nvPr/>
        </p:nvSpPr>
        <p:spPr>
          <a:xfrm rot="-592320">
            <a:off x="2927350" y="1468438"/>
            <a:ext cx="1030288" cy="1647825"/>
          </a:xfrm>
          <a:custGeom>
            <a:rect b="b" l="l" r="r" t="t"/>
            <a:pathLst>
              <a:path extrusionOk="0" h="804" w="502">
                <a:moveTo>
                  <a:pt x="480" y="784"/>
                </a:moveTo>
                <a:cubicBezTo>
                  <a:pt x="501" y="764"/>
                  <a:pt x="502" y="731"/>
                  <a:pt x="482" y="710"/>
                </a:cubicBezTo>
                <a:cubicBezTo>
                  <a:pt x="467" y="695"/>
                  <a:pt x="446" y="690"/>
                  <a:pt x="428" y="697"/>
                </a:cubicBezTo>
                <a:cubicBezTo>
                  <a:pt x="292" y="546"/>
                  <a:pt x="194" y="368"/>
                  <a:pt x="139" y="175"/>
                </a:cubicBezTo>
                <a:cubicBezTo>
                  <a:pt x="173" y="157"/>
                  <a:pt x="192" y="118"/>
                  <a:pt x="184" y="78"/>
                </a:cubicBezTo>
                <a:cubicBezTo>
                  <a:pt x="173" y="30"/>
                  <a:pt x="126" y="0"/>
                  <a:pt x="78" y="10"/>
                </a:cubicBezTo>
                <a:cubicBezTo>
                  <a:pt x="30" y="21"/>
                  <a:pt x="0" y="68"/>
                  <a:pt x="10" y="116"/>
                </a:cubicBezTo>
                <a:cubicBezTo>
                  <a:pt x="19" y="157"/>
                  <a:pt x="56" y="186"/>
                  <a:pt x="97" y="186"/>
                </a:cubicBezTo>
                <a:cubicBezTo>
                  <a:pt x="153" y="386"/>
                  <a:pt x="255" y="571"/>
                  <a:pt x="395" y="726"/>
                </a:cubicBezTo>
                <a:cubicBezTo>
                  <a:pt x="388" y="745"/>
                  <a:pt x="391" y="767"/>
                  <a:pt x="406" y="783"/>
                </a:cubicBezTo>
                <a:cubicBezTo>
                  <a:pt x="426" y="804"/>
                  <a:pt x="460" y="804"/>
                  <a:pt x="480" y="784"/>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cxnSp>
        <p:nvCxnSpPr>
          <p:cNvPr id="488" name="Google Shape;488;p26"/>
          <p:cNvCxnSpPr/>
          <p:nvPr/>
        </p:nvCxnSpPr>
        <p:spPr>
          <a:xfrm flipH="1" rot="-5400000">
            <a:off x="4097338" y="3862388"/>
            <a:ext cx="831900" cy="146100"/>
          </a:xfrm>
          <a:prstGeom prst="bentConnector3">
            <a:avLst>
              <a:gd fmla="val 49997" name="adj1"/>
            </a:avLst>
          </a:prstGeom>
          <a:noFill/>
          <a:ln cap="flat" cmpd="sng" w="12700">
            <a:solidFill>
              <a:srgbClr val="ADBACA"/>
            </a:solidFill>
            <a:prstDash val="solid"/>
            <a:miter lim="8000"/>
            <a:headEnd len="med" w="med" type="oval"/>
            <a:tailEnd len="med" w="med" type="oval"/>
          </a:ln>
        </p:spPr>
      </p:cxnSp>
      <p:cxnSp>
        <p:nvCxnSpPr>
          <p:cNvPr id="489" name="Google Shape;489;p26"/>
          <p:cNvCxnSpPr/>
          <p:nvPr/>
        </p:nvCxnSpPr>
        <p:spPr>
          <a:xfrm>
            <a:off x="3206750" y="2659063"/>
            <a:ext cx="0" cy="617537"/>
          </a:xfrm>
          <a:prstGeom prst="straightConnector1">
            <a:avLst/>
          </a:prstGeom>
          <a:noFill/>
          <a:ln cap="flat" cmpd="sng" w="12700">
            <a:solidFill>
              <a:schemeClr val="lt1"/>
            </a:solidFill>
            <a:prstDash val="solid"/>
            <a:round/>
            <a:headEnd len="med" w="med" type="oval"/>
            <a:tailEnd len="med" w="med" type="oval"/>
          </a:ln>
        </p:spPr>
      </p:cxnSp>
      <p:cxnSp>
        <p:nvCxnSpPr>
          <p:cNvPr id="490" name="Google Shape;490;p26"/>
          <p:cNvCxnSpPr/>
          <p:nvPr/>
        </p:nvCxnSpPr>
        <p:spPr>
          <a:xfrm>
            <a:off x="8885238" y="2659063"/>
            <a:ext cx="0" cy="617537"/>
          </a:xfrm>
          <a:prstGeom prst="straightConnector1">
            <a:avLst/>
          </a:prstGeom>
          <a:noFill/>
          <a:ln cap="flat" cmpd="sng" w="12700">
            <a:solidFill>
              <a:schemeClr val="lt1"/>
            </a:solidFill>
            <a:prstDash val="solid"/>
            <a:round/>
            <a:headEnd len="med" w="med" type="oval"/>
            <a:tailEnd len="med" w="med" type="oval"/>
          </a:ln>
        </p:spPr>
      </p:cxnSp>
      <p:cxnSp>
        <p:nvCxnSpPr>
          <p:cNvPr id="491" name="Google Shape;491;p26"/>
          <p:cNvCxnSpPr/>
          <p:nvPr/>
        </p:nvCxnSpPr>
        <p:spPr>
          <a:xfrm>
            <a:off x="6076950" y="4005263"/>
            <a:ext cx="0" cy="617537"/>
          </a:xfrm>
          <a:prstGeom prst="straightConnector1">
            <a:avLst/>
          </a:prstGeom>
          <a:noFill/>
          <a:ln cap="flat" cmpd="sng" w="12700">
            <a:solidFill>
              <a:srgbClr val="ADBACA"/>
            </a:solidFill>
            <a:prstDash val="solid"/>
            <a:round/>
            <a:headEnd len="med" w="med" type="oval"/>
            <a:tailEnd len="med" w="med" type="oval"/>
          </a:ln>
        </p:spPr>
      </p:cxnSp>
      <p:cxnSp>
        <p:nvCxnSpPr>
          <p:cNvPr id="492" name="Google Shape;492;p26"/>
          <p:cNvCxnSpPr/>
          <p:nvPr/>
        </p:nvCxnSpPr>
        <p:spPr>
          <a:xfrm rot="5400000">
            <a:off x="7234276" y="3854451"/>
            <a:ext cx="833400" cy="147600"/>
          </a:xfrm>
          <a:prstGeom prst="bentConnector3">
            <a:avLst>
              <a:gd fmla="val 50002" name="adj1"/>
            </a:avLst>
          </a:prstGeom>
          <a:noFill/>
          <a:ln cap="flat" cmpd="sng" w="12700">
            <a:solidFill>
              <a:srgbClr val="ADBACA"/>
            </a:solidFill>
            <a:prstDash val="solid"/>
            <a:miter lim="8000"/>
            <a:headEnd len="med" w="med" type="oval"/>
            <a:tailEnd len="med" w="med" type="oval"/>
          </a:ln>
        </p:spPr>
      </p:cxnSp>
      <p:sp>
        <p:nvSpPr>
          <p:cNvPr id="493" name="Google Shape;493;p26"/>
          <p:cNvSpPr/>
          <p:nvPr/>
        </p:nvSpPr>
        <p:spPr>
          <a:xfrm>
            <a:off x="2792413" y="3525838"/>
            <a:ext cx="828675" cy="827088"/>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a:solidFill>
                <a:srgbClr val="FFFFFF"/>
              </a:solidFill>
              <a:latin typeface="Arial"/>
              <a:ea typeface="Arial"/>
              <a:cs typeface="Arial"/>
              <a:sym typeface="Arial"/>
            </a:endParaRPr>
          </a:p>
        </p:txBody>
      </p:sp>
      <p:sp>
        <p:nvSpPr>
          <p:cNvPr id="494" name="Google Shape;494;p26"/>
          <p:cNvSpPr/>
          <p:nvPr/>
        </p:nvSpPr>
        <p:spPr>
          <a:xfrm>
            <a:off x="3005138" y="3787775"/>
            <a:ext cx="403225" cy="303213"/>
          </a:xfrm>
          <a:custGeom>
            <a:rect b="b" l="l" r="r" t="t"/>
            <a:pathLst>
              <a:path extrusionOk="0" h="119" w="158">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FFFFFF"/>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95" name="Google Shape;495;p26"/>
          <p:cNvSpPr/>
          <p:nvPr/>
        </p:nvSpPr>
        <p:spPr>
          <a:xfrm>
            <a:off x="4179888" y="4545013"/>
            <a:ext cx="827088" cy="8286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a:solidFill>
                <a:srgbClr val="FFFFFF"/>
              </a:solidFill>
              <a:latin typeface="Arial"/>
              <a:ea typeface="Arial"/>
              <a:cs typeface="Arial"/>
              <a:sym typeface="Arial"/>
            </a:endParaRPr>
          </a:p>
        </p:txBody>
      </p:sp>
      <p:sp>
        <p:nvSpPr>
          <p:cNvPr id="496" name="Google Shape;496;p26"/>
          <p:cNvSpPr/>
          <p:nvPr/>
        </p:nvSpPr>
        <p:spPr>
          <a:xfrm>
            <a:off x="4398963" y="4814888"/>
            <a:ext cx="387350" cy="288925"/>
          </a:xfrm>
          <a:custGeom>
            <a:rect b="b" l="l" r="r" t="t"/>
            <a:pathLst>
              <a:path extrusionOk="0" h="126" w="168">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97" name="Google Shape;497;p26"/>
          <p:cNvSpPr/>
          <p:nvPr/>
        </p:nvSpPr>
        <p:spPr>
          <a:xfrm>
            <a:off x="5662613" y="4802188"/>
            <a:ext cx="827088" cy="8286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a:solidFill>
                <a:srgbClr val="FFFFFF"/>
              </a:solidFill>
              <a:latin typeface="Arial"/>
              <a:ea typeface="Arial"/>
              <a:cs typeface="Arial"/>
              <a:sym typeface="Arial"/>
            </a:endParaRPr>
          </a:p>
        </p:txBody>
      </p:sp>
      <p:sp>
        <p:nvSpPr>
          <p:cNvPr id="498" name="Google Shape;498;p26"/>
          <p:cNvSpPr/>
          <p:nvPr/>
        </p:nvSpPr>
        <p:spPr>
          <a:xfrm>
            <a:off x="5900738" y="5040313"/>
            <a:ext cx="350838" cy="352425"/>
          </a:xfrm>
          <a:custGeom>
            <a:rect b="b" l="l" r="r" t="t"/>
            <a:pathLst>
              <a:path extrusionOk="0" h="58" w="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rgbClr val="FFFFFF"/>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499" name="Google Shape;499;p26"/>
          <p:cNvSpPr/>
          <p:nvPr/>
        </p:nvSpPr>
        <p:spPr>
          <a:xfrm>
            <a:off x="7186613" y="4545013"/>
            <a:ext cx="827088" cy="8286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a:solidFill>
                <a:srgbClr val="FFFFFF"/>
              </a:solidFill>
              <a:latin typeface="Arial"/>
              <a:ea typeface="Arial"/>
              <a:cs typeface="Arial"/>
              <a:sym typeface="Arial"/>
            </a:endParaRPr>
          </a:p>
        </p:txBody>
      </p:sp>
      <p:sp>
        <p:nvSpPr>
          <p:cNvPr id="500" name="Google Shape;500;p26"/>
          <p:cNvSpPr/>
          <p:nvPr/>
        </p:nvSpPr>
        <p:spPr>
          <a:xfrm>
            <a:off x="7407275" y="4813300"/>
            <a:ext cx="387350" cy="290513"/>
          </a:xfrm>
          <a:custGeom>
            <a:rect b="b" l="l" r="r" t="t"/>
            <a:pathLst>
              <a:path extrusionOk="0" h="58" w="7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rgbClr val="FFFFFF"/>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501" name="Google Shape;501;p26"/>
          <p:cNvSpPr/>
          <p:nvPr/>
        </p:nvSpPr>
        <p:spPr>
          <a:xfrm>
            <a:off x="8470900" y="3525838"/>
            <a:ext cx="828675" cy="827088"/>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a:solidFill>
                <a:srgbClr val="FFFFFF"/>
              </a:solidFill>
              <a:latin typeface="Arial"/>
              <a:ea typeface="Arial"/>
              <a:cs typeface="Arial"/>
              <a:sym typeface="Arial"/>
            </a:endParaRPr>
          </a:p>
        </p:txBody>
      </p:sp>
      <p:sp>
        <p:nvSpPr>
          <p:cNvPr id="502" name="Google Shape;502;p26"/>
          <p:cNvSpPr/>
          <p:nvPr/>
        </p:nvSpPr>
        <p:spPr>
          <a:xfrm>
            <a:off x="8672513" y="3762375"/>
            <a:ext cx="425450" cy="354013"/>
          </a:xfrm>
          <a:custGeom>
            <a:rect b="b" l="l" r="r" t="t"/>
            <a:pathLst>
              <a:path extrusionOk="0" h="64" w="77">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rgbClr val="FFFFFF"/>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503" name="Google Shape;503;p26"/>
          <p:cNvSpPr/>
          <p:nvPr/>
        </p:nvSpPr>
        <p:spPr>
          <a:xfrm>
            <a:off x="5026025" y="984250"/>
            <a:ext cx="2093913" cy="2014538"/>
          </a:xfrm>
          <a:custGeom>
            <a:rect b="b" l="l" r="r" t="t"/>
            <a:pathLst>
              <a:path extrusionOk="0" h="719" w="746">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rgbClr val="BEC5CE"/>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504" name="Google Shape;504;p26"/>
          <p:cNvSpPr txBox="1"/>
          <p:nvPr/>
        </p:nvSpPr>
        <p:spPr>
          <a:xfrm>
            <a:off x="8342313" y="4432300"/>
            <a:ext cx="1341437" cy="368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SENTIMENTAL ANALYSIS</a:t>
            </a:r>
            <a:endParaRPr b="0" i="0" sz="1200" u="none">
              <a:solidFill>
                <a:srgbClr val="FFFFFF"/>
              </a:solidFill>
              <a:latin typeface="Arial"/>
              <a:ea typeface="Arial"/>
              <a:cs typeface="Arial"/>
              <a:sym typeface="Arial"/>
            </a:endParaRPr>
          </a:p>
        </p:txBody>
      </p:sp>
      <p:sp>
        <p:nvSpPr>
          <p:cNvPr id="505" name="Google Shape;505;p26"/>
          <p:cNvSpPr txBox="1"/>
          <p:nvPr/>
        </p:nvSpPr>
        <p:spPr>
          <a:xfrm>
            <a:off x="7107238" y="5427663"/>
            <a:ext cx="1363662"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SPELL CHECKER</a:t>
            </a:r>
            <a:endParaRPr b="0" i="0" sz="1200" u="none">
              <a:solidFill>
                <a:srgbClr val="FFFFFF"/>
              </a:solidFill>
              <a:latin typeface="Arial"/>
              <a:ea typeface="Arial"/>
              <a:cs typeface="Arial"/>
              <a:sym typeface="Arial"/>
            </a:endParaRPr>
          </a:p>
        </p:txBody>
      </p:sp>
      <p:sp>
        <p:nvSpPr>
          <p:cNvPr id="506" name="Google Shape;506;p26"/>
          <p:cNvSpPr txBox="1"/>
          <p:nvPr/>
        </p:nvSpPr>
        <p:spPr>
          <a:xfrm>
            <a:off x="5529263" y="5708650"/>
            <a:ext cx="1316037" cy="368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PREDICTIVE TYPING</a:t>
            </a:r>
            <a:endParaRPr b="0" i="0" sz="1200" u="none">
              <a:solidFill>
                <a:srgbClr val="FFFFFF"/>
              </a:solidFill>
              <a:latin typeface="Arial"/>
              <a:ea typeface="Arial"/>
              <a:cs typeface="Arial"/>
              <a:sym typeface="Arial"/>
            </a:endParaRPr>
          </a:p>
        </p:txBody>
      </p:sp>
      <p:sp>
        <p:nvSpPr>
          <p:cNvPr id="507" name="Google Shape;507;p26"/>
          <p:cNvSpPr txBox="1"/>
          <p:nvPr/>
        </p:nvSpPr>
        <p:spPr>
          <a:xfrm>
            <a:off x="3956050" y="5459413"/>
            <a:ext cx="1311275" cy="1841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AUTOCOMPLETE</a:t>
            </a:r>
            <a:endParaRPr b="0" i="0" sz="1200" u="none">
              <a:solidFill>
                <a:srgbClr val="FFFFFF"/>
              </a:solidFill>
              <a:latin typeface="Arial"/>
              <a:ea typeface="Arial"/>
              <a:cs typeface="Arial"/>
              <a:sym typeface="Arial"/>
            </a:endParaRPr>
          </a:p>
        </p:txBody>
      </p:sp>
      <p:sp>
        <p:nvSpPr>
          <p:cNvPr id="508" name="Google Shape;508;p26"/>
          <p:cNvSpPr txBox="1"/>
          <p:nvPr/>
        </p:nvSpPr>
        <p:spPr>
          <a:xfrm>
            <a:off x="2535238" y="4473575"/>
            <a:ext cx="1335087" cy="36893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SPAM DETECTION</a:t>
            </a:r>
            <a:endParaRPr b="0" i="0" sz="1200" u="none">
              <a:solidFill>
                <a:srgbClr val="FFFFFF"/>
              </a:solidFill>
              <a:latin typeface="Arial"/>
              <a:ea typeface="Arial"/>
              <a:cs typeface="Arial"/>
              <a:sym typeface="Arial"/>
            </a:endParaRPr>
          </a:p>
        </p:txBody>
      </p:sp>
      <p:sp>
        <p:nvSpPr>
          <p:cNvPr id="509" name="Google Shape;509;p26"/>
          <p:cNvSpPr txBox="1"/>
          <p:nvPr/>
        </p:nvSpPr>
        <p:spPr>
          <a:xfrm>
            <a:off x="733425" y="273725"/>
            <a:ext cx="96204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Calibri"/>
              <a:buNone/>
            </a:pPr>
            <a:r>
              <a:rPr b="1" i="0" lang="en-US" sz="3400" u="none">
                <a:solidFill>
                  <a:schemeClr val="lt1"/>
                </a:solidFill>
                <a:latin typeface="Calibri"/>
                <a:ea typeface="Calibri"/>
                <a:cs typeface="Calibri"/>
                <a:sym typeface="Calibri"/>
              </a:rPr>
              <a:t>APPLICATION OF TEXT MINING AND NLP</a:t>
            </a:r>
            <a:endParaRPr b="1" i="0" sz="3400" u="none">
              <a:solidFill>
                <a:schemeClr val="lt1"/>
              </a:solidFill>
              <a:latin typeface="Calibri"/>
              <a:ea typeface="Calibri"/>
              <a:cs typeface="Calibri"/>
              <a:sym typeface="Calibri"/>
            </a:endParaRPr>
          </a:p>
        </p:txBody>
      </p:sp>
      <p:sp>
        <p:nvSpPr>
          <p:cNvPr id="510" name="Google Shape;510;p26"/>
          <p:cNvSpPr txBox="1"/>
          <p:nvPr/>
        </p:nvSpPr>
        <p:spPr>
          <a:xfrm>
            <a:off x="733425" y="1695450"/>
            <a:ext cx="169545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CHATBOT</a:t>
            </a:r>
            <a:endParaRPr b="0" i="0" sz="1800" u="none">
              <a:solidFill>
                <a:schemeClr val="lt1"/>
              </a:solidFill>
              <a:latin typeface="Calibri"/>
              <a:ea typeface="Calibri"/>
              <a:cs typeface="Calibri"/>
              <a:sym typeface="Calibri"/>
            </a:endParaRPr>
          </a:p>
        </p:txBody>
      </p:sp>
      <p:sp>
        <p:nvSpPr>
          <p:cNvPr id="511" name="Google Shape;511;p26"/>
          <p:cNvSpPr txBox="1"/>
          <p:nvPr/>
        </p:nvSpPr>
        <p:spPr>
          <a:xfrm>
            <a:off x="1114425" y="2686050"/>
            <a:ext cx="1675765"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SPEECH RECOGNITION</a:t>
            </a:r>
            <a:endParaRPr b="0" i="0" sz="1800" u="none">
              <a:solidFill>
                <a:schemeClr val="lt1"/>
              </a:solidFill>
              <a:latin typeface="Calibri"/>
              <a:ea typeface="Calibri"/>
              <a:cs typeface="Calibri"/>
              <a:sym typeface="Calibri"/>
            </a:endParaRPr>
          </a:p>
        </p:txBody>
      </p:sp>
      <p:sp>
        <p:nvSpPr>
          <p:cNvPr id="512" name="Google Shape;512;p26"/>
          <p:cNvSpPr txBox="1"/>
          <p:nvPr/>
        </p:nvSpPr>
        <p:spPr>
          <a:xfrm>
            <a:off x="9744075" y="1581150"/>
            <a:ext cx="177165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MACHINE TRANSLATION</a:t>
            </a:r>
            <a:endParaRPr b="0" i="0" sz="1800" u="none">
              <a:solidFill>
                <a:schemeClr val="lt1"/>
              </a:solidFill>
              <a:latin typeface="Calibri"/>
              <a:ea typeface="Calibri"/>
              <a:cs typeface="Calibri"/>
              <a:sym typeface="Calibri"/>
            </a:endParaRPr>
          </a:p>
        </p:txBody>
      </p:sp>
      <p:sp>
        <p:nvSpPr>
          <p:cNvPr id="513" name="Google Shape;513;p26"/>
          <p:cNvSpPr txBox="1"/>
          <p:nvPr/>
        </p:nvSpPr>
        <p:spPr>
          <a:xfrm>
            <a:off x="9629775" y="2838450"/>
            <a:ext cx="177165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INFORMATION EXTRACTION</a:t>
            </a:r>
            <a:endParaRPr b="0" i="0" sz="1800" u="none">
              <a:solidFill>
                <a:schemeClr val="lt1"/>
              </a:solidFill>
              <a:latin typeface="Calibri"/>
              <a:ea typeface="Calibri"/>
              <a:cs typeface="Calibri"/>
              <a:sym typeface="Calibri"/>
            </a:endParaRPr>
          </a:p>
        </p:txBody>
      </p:sp>
      <p:sp>
        <p:nvSpPr>
          <p:cNvPr id="514" name="Google Shape;514;p26"/>
          <p:cNvSpPr txBox="1"/>
          <p:nvPr/>
        </p:nvSpPr>
        <p:spPr>
          <a:xfrm>
            <a:off x="504825" y="5029200"/>
            <a:ext cx="19812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KEYWORD SEARCH</a:t>
            </a:r>
            <a:endParaRPr b="0" i="0" sz="1800" u="none">
              <a:solidFill>
                <a:schemeClr val="lt1"/>
              </a:solidFill>
              <a:latin typeface="Calibri"/>
              <a:ea typeface="Calibri"/>
              <a:cs typeface="Calibri"/>
              <a:sym typeface="Calibri"/>
            </a:endParaRPr>
          </a:p>
        </p:txBody>
      </p:sp>
      <p:sp>
        <p:nvSpPr>
          <p:cNvPr id="515" name="Google Shape;515;p26"/>
          <p:cNvSpPr txBox="1"/>
          <p:nvPr/>
        </p:nvSpPr>
        <p:spPr>
          <a:xfrm>
            <a:off x="9629775" y="5105400"/>
            <a:ext cx="2019300" cy="645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ADVERTISEMENT MATCHING</a:t>
            </a:r>
            <a:endParaRPr b="0" i="0" sz="1800" u="non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27"/>
          <p:cNvPicPr preferRelativeResize="0"/>
          <p:nvPr/>
        </p:nvPicPr>
        <p:blipFill rotWithShape="1">
          <a:blip r:embed="rId3">
            <a:alphaModFix/>
          </a:blip>
          <a:srcRect b="0" l="31898" r="0" t="0"/>
          <a:stretch/>
        </p:blipFill>
        <p:spPr>
          <a:xfrm>
            <a:off x="946150" y="1517650"/>
            <a:ext cx="2468563" cy="4195763"/>
          </a:xfrm>
          <a:prstGeom prst="rect">
            <a:avLst/>
          </a:prstGeom>
          <a:noFill/>
          <a:ln cap="flat" cmpd="sng" w="19050">
            <a:solidFill>
              <a:srgbClr val="A6A6A6"/>
            </a:solidFill>
            <a:prstDash val="solid"/>
            <a:round/>
            <a:headEnd len="sm" w="sm" type="none"/>
            <a:tailEnd len="sm" w="sm" type="none"/>
          </a:ln>
        </p:spPr>
      </p:pic>
      <p:sp>
        <p:nvSpPr>
          <p:cNvPr id="522" name="Google Shape;522;p27"/>
          <p:cNvSpPr/>
          <p:nvPr/>
        </p:nvSpPr>
        <p:spPr>
          <a:xfrm>
            <a:off x="6249988" y="1519238"/>
            <a:ext cx="2473325" cy="4302125"/>
          </a:xfrm>
          <a:prstGeom prst="downArrowCallout">
            <a:avLst>
              <a:gd fmla="val 25000" name="adj1"/>
              <a:gd fmla="val 6698" name="adj2"/>
              <a:gd fmla="val 4369" name="adj3"/>
              <a:gd fmla="val 97489" name="adj4"/>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523" name="Google Shape;523;p27"/>
          <p:cNvSpPr/>
          <p:nvPr/>
        </p:nvSpPr>
        <p:spPr>
          <a:xfrm>
            <a:off x="3597275" y="1519238"/>
            <a:ext cx="2471738" cy="4302125"/>
          </a:xfrm>
          <a:prstGeom prst="downArrowCallout">
            <a:avLst>
              <a:gd fmla="val 25000" name="adj1"/>
              <a:gd fmla="val 6698" name="adj2"/>
              <a:gd fmla="val 4369" name="adj3"/>
              <a:gd fmla="val 97489" name="adj4"/>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524" name="Google Shape;524;p27"/>
          <p:cNvSpPr/>
          <p:nvPr/>
        </p:nvSpPr>
        <p:spPr>
          <a:xfrm>
            <a:off x="6827838" y="307975"/>
            <a:ext cx="1044575" cy="1019175"/>
          </a:xfrm>
          <a:prstGeom prst="flowChartOffpageConnector">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Arial"/>
                <a:ea typeface="Arial"/>
                <a:cs typeface="Arial"/>
                <a:sym typeface="Arial"/>
              </a:rPr>
              <a:t>2</a:t>
            </a:r>
            <a:endParaRPr b="1" i="0" sz="4400" u="none" cap="none" strike="noStrike">
              <a:solidFill>
                <a:schemeClr val="lt1"/>
              </a:solidFill>
              <a:latin typeface="Arial"/>
              <a:ea typeface="Arial"/>
              <a:cs typeface="Arial"/>
              <a:sym typeface="Arial"/>
            </a:endParaRPr>
          </a:p>
        </p:txBody>
      </p:sp>
      <p:sp>
        <p:nvSpPr>
          <p:cNvPr id="525" name="Google Shape;525;p27"/>
          <p:cNvSpPr/>
          <p:nvPr/>
        </p:nvSpPr>
        <p:spPr>
          <a:xfrm>
            <a:off x="8904288" y="1519238"/>
            <a:ext cx="2471738" cy="4302125"/>
          </a:xfrm>
          <a:prstGeom prst="downArrowCallout">
            <a:avLst>
              <a:gd fmla="val 25000" name="adj1"/>
              <a:gd fmla="val 6698" name="adj2"/>
              <a:gd fmla="val 4369" name="adj3"/>
              <a:gd fmla="val 97489" name="adj4"/>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526" name="Google Shape;526;p27"/>
          <p:cNvSpPr/>
          <p:nvPr/>
        </p:nvSpPr>
        <p:spPr>
          <a:xfrm>
            <a:off x="9618028" y="307658"/>
            <a:ext cx="1044575" cy="1017588"/>
          </a:xfrm>
          <a:prstGeom prst="flowChartOffpageConnector">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Arial"/>
                <a:ea typeface="Arial"/>
                <a:cs typeface="Arial"/>
                <a:sym typeface="Arial"/>
              </a:rPr>
              <a:t>3</a:t>
            </a:r>
            <a:endParaRPr b="1" i="0" sz="4400" u="none" cap="none" strike="noStrike">
              <a:solidFill>
                <a:schemeClr val="lt1"/>
              </a:solidFill>
              <a:latin typeface="Arial"/>
              <a:ea typeface="Arial"/>
              <a:cs typeface="Arial"/>
              <a:sym typeface="Arial"/>
            </a:endParaRPr>
          </a:p>
        </p:txBody>
      </p:sp>
      <p:sp>
        <p:nvSpPr>
          <p:cNvPr id="527" name="Google Shape;527;p27"/>
          <p:cNvSpPr/>
          <p:nvPr/>
        </p:nvSpPr>
        <p:spPr>
          <a:xfrm>
            <a:off x="3813810" y="1666240"/>
            <a:ext cx="2038350" cy="404749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TOKENIZATION</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The process of splitting the whole data (corpus) into smaller chunks.</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Break a sentence into words.</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Understand the importance of each of the words with respect to the sentence</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Produce a structural description on an input sentence</a:t>
            </a:r>
            <a:endParaRPr b="0" i="0" sz="1400" u="none">
              <a:solidFill>
                <a:schemeClr val="lt1"/>
              </a:solidFill>
              <a:latin typeface="Arial"/>
              <a:ea typeface="Arial"/>
              <a:cs typeface="Arial"/>
              <a:sym typeface="Arial"/>
            </a:endParaRPr>
          </a:p>
        </p:txBody>
      </p:sp>
      <p:sp>
        <p:nvSpPr>
          <p:cNvPr id="528" name="Google Shape;528;p27"/>
          <p:cNvSpPr/>
          <p:nvPr/>
        </p:nvSpPr>
        <p:spPr>
          <a:xfrm>
            <a:off x="6436995" y="1666240"/>
            <a:ext cx="2078355" cy="8178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STEMMING</a:t>
            </a:r>
            <a:endParaRPr b="0" i="0" sz="1400" u="none">
              <a:solidFill>
                <a:schemeClr val="lt1"/>
              </a:solidFill>
              <a:latin typeface="Arial"/>
              <a:ea typeface="Arial"/>
              <a:cs typeface="Arial"/>
              <a:sym typeface="Arial"/>
            </a:endParaRPr>
          </a:p>
          <a:p>
            <a:pPr indent="0" lvl="0" marL="0" marR="0" rtl="0" algn="l">
              <a:lnSpc>
                <a:spcPct val="120000"/>
              </a:lnSpc>
              <a:spcBef>
                <a:spcPts val="28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Normalize words into its base form or root form.</a:t>
            </a:r>
            <a:endParaRPr b="0" i="0" sz="1400" u="none">
              <a:solidFill>
                <a:schemeClr val="lt1"/>
              </a:solidFill>
              <a:latin typeface="Arial"/>
              <a:ea typeface="Arial"/>
              <a:cs typeface="Arial"/>
              <a:sym typeface="Arial"/>
            </a:endParaRPr>
          </a:p>
        </p:txBody>
      </p:sp>
      <p:sp>
        <p:nvSpPr>
          <p:cNvPr id="529" name="Google Shape;529;p27"/>
          <p:cNvSpPr/>
          <p:nvPr/>
        </p:nvSpPr>
        <p:spPr>
          <a:xfrm>
            <a:off x="9122410" y="1666240"/>
            <a:ext cx="2062480" cy="301434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LEMM</a:t>
            </a:r>
            <a:r>
              <a:rPr lang="en-US">
                <a:solidFill>
                  <a:schemeClr val="lt1"/>
                </a:solidFill>
              </a:rPr>
              <a:t>A</a:t>
            </a:r>
            <a:r>
              <a:rPr b="0" i="0" lang="en-US" sz="1400" u="none">
                <a:solidFill>
                  <a:schemeClr val="lt1"/>
                </a:solidFill>
                <a:latin typeface="Arial"/>
                <a:ea typeface="Arial"/>
                <a:cs typeface="Arial"/>
                <a:sym typeface="Arial"/>
              </a:rPr>
              <a:t>TIZATION</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Group together different inflected forms of a word, called Lemma.</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Output is always a proper word.</a:t>
            </a:r>
            <a:endParaRPr b="0" i="0" sz="1400" u="none">
              <a:solidFill>
                <a:schemeClr val="lt1"/>
              </a:solidFill>
              <a:latin typeface="Arial"/>
              <a:ea typeface="Arial"/>
              <a:cs typeface="Arial"/>
              <a:sym typeface="Arial"/>
            </a:endParaRPr>
          </a:p>
          <a:p>
            <a:pPr indent="-285750" lvl="0" marL="285750" marR="0" rtl="0" algn="l">
              <a:lnSpc>
                <a:spcPct val="120000"/>
              </a:lnSpc>
              <a:spcBef>
                <a:spcPts val="280"/>
              </a:spcBef>
              <a:spcAft>
                <a:spcPts val="0"/>
              </a:spcAft>
              <a:buClr>
                <a:schemeClr val="lt1"/>
              </a:buClr>
              <a:buSzPts val="1400"/>
              <a:buFont typeface="Arial"/>
              <a:buChar char="•"/>
            </a:pPr>
            <a:r>
              <a:rPr b="0" i="0" lang="en-US" sz="1400" u="none">
                <a:solidFill>
                  <a:schemeClr val="lt1"/>
                </a:solidFill>
                <a:latin typeface="Arial"/>
                <a:ea typeface="Arial"/>
                <a:cs typeface="Arial"/>
                <a:sym typeface="Arial"/>
              </a:rPr>
              <a:t>Similar to stemming, it maps several words into one common root.</a:t>
            </a:r>
            <a:endParaRPr b="0" i="0" sz="1400" u="none">
              <a:solidFill>
                <a:schemeClr val="lt1"/>
              </a:solidFill>
              <a:latin typeface="Arial"/>
              <a:ea typeface="Arial"/>
              <a:cs typeface="Arial"/>
              <a:sym typeface="Arial"/>
            </a:endParaRPr>
          </a:p>
          <a:p>
            <a:pPr indent="0" lvl="0" marL="0" marR="0" rtl="0" algn="l">
              <a:lnSpc>
                <a:spcPct val="120000"/>
              </a:lnSpc>
              <a:spcBef>
                <a:spcPts val="280"/>
              </a:spcBef>
              <a:spcAft>
                <a:spcPts val="0"/>
              </a:spcAft>
              <a:buClr>
                <a:schemeClr val="dk1"/>
              </a:buClr>
              <a:buSzPts val="1400"/>
              <a:buFont typeface="Calibri"/>
              <a:buNone/>
            </a:pPr>
            <a:r>
              <a:t/>
            </a:r>
            <a:endParaRPr b="0" i="0" sz="1400" u="none">
              <a:solidFill>
                <a:schemeClr val="lt1"/>
              </a:solidFill>
              <a:latin typeface="Arial"/>
              <a:ea typeface="Arial"/>
              <a:cs typeface="Arial"/>
              <a:sym typeface="Arial"/>
            </a:endParaRPr>
          </a:p>
        </p:txBody>
      </p:sp>
      <p:sp>
        <p:nvSpPr>
          <p:cNvPr id="530" name="Google Shape;530;p27"/>
          <p:cNvSpPr/>
          <p:nvPr/>
        </p:nvSpPr>
        <p:spPr>
          <a:xfrm>
            <a:off x="4310063" y="307975"/>
            <a:ext cx="1044575" cy="1019175"/>
          </a:xfrm>
          <a:prstGeom prst="flowChartOffpageConnector">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Arial"/>
                <a:ea typeface="Arial"/>
                <a:cs typeface="Arial"/>
                <a:sym typeface="Arial"/>
              </a:rPr>
              <a:t>1</a:t>
            </a:r>
            <a:endParaRPr b="1" i="0" sz="4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28"/>
          <p:cNvGrpSpPr/>
          <p:nvPr/>
        </p:nvGrpSpPr>
        <p:grpSpPr>
          <a:xfrm>
            <a:off x="0" y="3135313"/>
            <a:ext cx="2462213" cy="574675"/>
            <a:chOff x="0" y="2772229"/>
            <a:chExt cx="3745575" cy="574873"/>
          </a:xfrm>
        </p:grpSpPr>
        <p:cxnSp>
          <p:nvCxnSpPr>
            <p:cNvPr id="536" name="Google Shape;536;p28"/>
            <p:cNvCxnSpPr/>
            <p:nvPr/>
          </p:nvCxnSpPr>
          <p:spPr>
            <a:xfrm flipH="1" rot="10800000">
              <a:off x="0" y="2772229"/>
              <a:ext cx="3745575" cy="14514"/>
            </a:xfrm>
            <a:prstGeom prst="straightConnector1">
              <a:avLst/>
            </a:prstGeom>
            <a:noFill/>
            <a:ln cap="flat" cmpd="sng" w="9525">
              <a:solidFill>
                <a:schemeClr val="lt1"/>
              </a:solidFill>
              <a:prstDash val="solid"/>
              <a:miter lim="800000"/>
              <a:headEnd len="sm" w="sm" type="none"/>
              <a:tailEnd len="sm" w="sm" type="none"/>
            </a:ln>
          </p:spPr>
        </p:cxnSp>
        <p:cxnSp>
          <p:nvCxnSpPr>
            <p:cNvPr id="537" name="Google Shape;537;p28"/>
            <p:cNvCxnSpPr/>
            <p:nvPr/>
          </p:nvCxnSpPr>
          <p:spPr>
            <a:xfrm flipH="1" rot="10800000">
              <a:off x="0" y="3332588"/>
              <a:ext cx="3745575" cy="14514"/>
            </a:xfrm>
            <a:prstGeom prst="straightConnector1">
              <a:avLst/>
            </a:prstGeom>
            <a:noFill/>
            <a:ln cap="flat" cmpd="sng" w="9525">
              <a:solidFill>
                <a:schemeClr val="lt1"/>
              </a:solidFill>
              <a:prstDash val="solid"/>
              <a:miter lim="800000"/>
              <a:headEnd len="sm" w="sm" type="none"/>
              <a:tailEnd len="sm" w="sm" type="none"/>
            </a:ln>
          </p:spPr>
        </p:cxnSp>
      </p:grpSp>
      <p:grpSp>
        <p:nvGrpSpPr>
          <p:cNvPr id="538" name="Google Shape;538;p28"/>
          <p:cNvGrpSpPr/>
          <p:nvPr/>
        </p:nvGrpSpPr>
        <p:grpSpPr>
          <a:xfrm>
            <a:off x="9467850" y="3140075"/>
            <a:ext cx="2724150" cy="574675"/>
            <a:chOff x="0" y="2772229"/>
            <a:chExt cx="3745575" cy="574873"/>
          </a:xfrm>
        </p:grpSpPr>
        <p:cxnSp>
          <p:nvCxnSpPr>
            <p:cNvPr id="539" name="Google Shape;539;p28"/>
            <p:cNvCxnSpPr/>
            <p:nvPr/>
          </p:nvCxnSpPr>
          <p:spPr>
            <a:xfrm flipH="1" rot="10800000">
              <a:off x="0" y="2772229"/>
              <a:ext cx="3745575" cy="14514"/>
            </a:xfrm>
            <a:prstGeom prst="straightConnector1">
              <a:avLst/>
            </a:prstGeom>
            <a:noFill/>
            <a:ln cap="flat" cmpd="sng" w="9525">
              <a:solidFill>
                <a:schemeClr val="lt1"/>
              </a:solidFill>
              <a:prstDash val="solid"/>
              <a:miter lim="800000"/>
              <a:headEnd len="sm" w="sm" type="none"/>
              <a:tailEnd len="sm" w="sm" type="none"/>
            </a:ln>
          </p:spPr>
        </p:cxnSp>
        <p:cxnSp>
          <p:nvCxnSpPr>
            <p:cNvPr id="540" name="Google Shape;540;p28"/>
            <p:cNvCxnSpPr/>
            <p:nvPr/>
          </p:nvCxnSpPr>
          <p:spPr>
            <a:xfrm flipH="1" rot="10800000">
              <a:off x="0" y="3332588"/>
              <a:ext cx="3745575" cy="14514"/>
            </a:xfrm>
            <a:prstGeom prst="straightConnector1">
              <a:avLst/>
            </a:prstGeom>
            <a:noFill/>
            <a:ln cap="flat" cmpd="sng" w="9525">
              <a:solidFill>
                <a:schemeClr val="lt1"/>
              </a:solidFill>
              <a:prstDash val="solid"/>
              <a:miter lim="800000"/>
              <a:headEnd len="sm" w="sm" type="none"/>
              <a:tailEnd len="sm" w="sm" type="none"/>
            </a:ln>
          </p:spPr>
        </p:cxnSp>
      </p:grpSp>
      <p:sp>
        <p:nvSpPr>
          <p:cNvPr id="541" name="Google Shape;541;p28"/>
          <p:cNvSpPr/>
          <p:nvPr/>
        </p:nvSpPr>
        <p:spPr>
          <a:xfrm>
            <a:off x="2436813" y="3082925"/>
            <a:ext cx="104775" cy="1047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2" name="Google Shape;542;p28"/>
          <p:cNvSpPr/>
          <p:nvPr/>
        </p:nvSpPr>
        <p:spPr>
          <a:xfrm>
            <a:off x="2436813" y="3643313"/>
            <a:ext cx="104775" cy="1047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3" name="Google Shape;543;p28"/>
          <p:cNvSpPr/>
          <p:nvPr/>
        </p:nvSpPr>
        <p:spPr>
          <a:xfrm>
            <a:off x="9415463" y="3106738"/>
            <a:ext cx="104775" cy="1047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4" name="Google Shape;544;p28"/>
          <p:cNvSpPr/>
          <p:nvPr/>
        </p:nvSpPr>
        <p:spPr>
          <a:xfrm>
            <a:off x="9415463" y="3667125"/>
            <a:ext cx="104775" cy="10477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545" name="Google Shape;545;p28"/>
          <p:cNvSpPr txBox="1"/>
          <p:nvPr/>
        </p:nvSpPr>
        <p:spPr>
          <a:xfrm>
            <a:off x="2817813" y="2968625"/>
            <a:ext cx="6321425" cy="9207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5400"/>
              <a:buFont typeface="Arial"/>
              <a:buNone/>
            </a:pPr>
            <a:r>
              <a:rPr b="1" i="0" lang="en-US" sz="5400" u="none" cap="none">
                <a:solidFill>
                  <a:schemeClr val="lt1"/>
                </a:solidFill>
                <a:latin typeface="Arial"/>
                <a:ea typeface="Arial"/>
                <a:cs typeface="Arial"/>
                <a:sym typeface="Arial"/>
              </a:rPr>
              <a:t>THANK YOU</a:t>
            </a:r>
            <a:endParaRPr b="1" i="0" sz="5400" u="non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p:nvPr/>
        </p:nvSpPr>
        <p:spPr>
          <a:xfrm>
            <a:off x="876300" y="2028825"/>
            <a:ext cx="4591050" cy="1476375"/>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4" name="Google Shape;144;p3"/>
          <p:cNvSpPr/>
          <p:nvPr/>
        </p:nvSpPr>
        <p:spPr>
          <a:xfrm>
            <a:off x="1209675" y="2357438"/>
            <a:ext cx="3924300" cy="1087437"/>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FEFEFE"/>
              </a:buClr>
              <a:buSzPts val="1800"/>
              <a:buFont typeface="Arial"/>
              <a:buNone/>
            </a:pPr>
            <a:r>
              <a:rPr b="0" i="0" lang="en-US" sz="1800" u="none">
                <a:solidFill>
                  <a:srgbClr val="FEFEFE"/>
                </a:solidFill>
                <a:latin typeface="Arial"/>
                <a:ea typeface="Arial"/>
                <a:cs typeface="Arial"/>
                <a:sym typeface="Arial"/>
              </a:rPr>
              <a:t>THE SCIENCE AND ENGINEERING OF MAKING INTELLIGENT MACHINES</a:t>
            </a:r>
            <a:endParaRPr b="0" i="0" sz="1800" u="none">
              <a:solidFill>
                <a:srgbClr val="FEFEFE"/>
              </a:solidFill>
              <a:latin typeface="Arial"/>
              <a:ea typeface="Arial"/>
              <a:cs typeface="Arial"/>
              <a:sym typeface="Arial"/>
            </a:endParaRPr>
          </a:p>
        </p:txBody>
      </p:sp>
      <p:sp>
        <p:nvSpPr>
          <p:cNvPr id="145" name="Google Shape;145;p3"/>
          <p:cNvSpPr/>
          <p:nvPr/>
        </p:nvSpPr>
        <p:spPr>
          <a:xfrm>
            <a:off x="876300" y="4238625"/>
            <a:ext cx="4591050" cy="1954213"/>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6" name="Google Shape;146;p3"/>
          <p:cNvSpPr/>
          <p:nvPr/>
        </p:nvSpPr>
        <p:spPr>
          <a:xfrm>
            <a:off x="1200150" y="4292600"/>
            <a:ext cx="3924300" cy="190023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THE THEORY AND DEVELOPMENT OF COMPUTER SYSTEMS TO PERFORM TASKS NORMALLY REQUIRING HUMAN INTELLIGENCE, SUCH AS VISUAL PERCEPTION, SPEECH RECOGNITION, DECISION MAKING AND TRANSLATION BETWEEN LANGUAGES.</a:t>
            </a:r>
            <a:endParaRPr b="0" i="0" sz="1400" u="none">
              <a:solidFill>
                <a:srgbClr val="FEFEFE"/>
              </a:solidFill>
              <a:latin typeface="Arial"/>
              <a:ea typeface="Arial"/>
              <a:cs typeface="Arial"/>
              <a:sym typeface="Arial"/>
            </a:endParaRPr>
          </a:p>
        </p:txBody>
      </p:sp>
      <p:sp>
        <p:nvSpPr>
          <p:cNvPr id="147" name="Google Shape;147;p3"/>
          <p:cNvSpPr/>
          <p:nvPr/>
        </p:nvSpPr>
        <p:spPr>
          <a:xfrm>
            <a:off x="1531938" y="1795463"/>
            <a:ext cx="3279775" cy="461963"/>
          </a:xfrm>
          <a:prstGeom prst="roundRect">
            <a:avLst>
              <a:gd fmla="val 16667"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8" name="Google Shape;148;p3"/>
          <p:cNvSpPr txBox="1"/>
          <p:nvPr/>
        </p:nvSpPr>
        <p:spPr>
          <a:xfrm>
            <a:off x="1763713" y="1844675"/>
            <a:ext cx="2797175" cy="33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JOHN McCARTHY</a:t>
            </a:r>
            <a:endParaRPr b="1" i="0" sz="1600" u="none">
              <a:solidFill>
                <a:schemeClr val="lt1"/>
              </a:solidFill>
              <a:latin typeface="Arial"/>
              <a:ea typeface="Arial"/>
              <a:cs typeface="Arial"/>
              <a:sym typeface="Arial"/>
            </a:endParaRPr>
          </a:p>
        </p:txBody>
      </p:sp>
      <p:pic>
        <p:nvPicPr>
          <p:cNvPr id="149" name="Google Shape;149;p3"/>
          <p:cNvPicPr preferRelativeResize="0"/>
          <p:nvPr/>
        </p:nvPicPr>
        <p:blipFill rotWithShape="1">
          <a:blip r:embed="rId3">
            <a:alphaModFix/>
          </a:blip>
          <a:srcRect b="0" l="0" r="0" t="0"/>
          <a:stretch/>
        </p:blipFill>
        <p:spPr>
          <a:xfrm>
            <a:off x="6907213" y="1671638"/>
            <a:ext cx="3392487" cy="4157662"/>
          </a:xfrm>
          <a:prstGeom prst="rect">
            <a:avLst/>
          </a:prstGeom>
          <a:noFill/>
          <a:ln>
            <a:noFill/>
          </a:ln>
        </p:spPr>
      </p:pic>
      <p:sp>
        <p:nvSpPr>
          <p:cNvPr id="150" name="Google Shape;150;p3"/>
          <p:cNvSpPr txBox="1"/>
          <p:nvPr/>
        </p:nvSpPr>
        <p:spPr>
          <a:xfrm>
            <a:off x="1242060" y="541020"/>
            <a:ext cx="5181600" cy="36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WHAT IS ARTIFICIAL INTELLIGENCE?</a:t>
            </a:r>
            <a:endParaRPr b="0" i="0" sz="1800" u="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p:nvPr/>
        </p:nvSpPr>
        <p:spPr>
          <a:xfrm flipH="1" rot="6358749">
            <a:off x="4925219" y="1505744"/>
            <a:ext cx="2314575" cy="3001963"/>
          </a:xfrm>
          <a:custGeom>
            <a:rect b="b" l="l" r="r" t="t"/>
            <a:pathLst>
              <a:path extrusionOk="0" h="3002709" w="2314934">
                <a:moveTo>
                  <a:pt x="2298845" y="1923411"/>
                </a:moveTo>
                <a:cubicBezTo>
                  <a:pt x="2346013" y="1758688"/>
                  <a:pt x="2286333" y="1588679"/>
                  <a:pt x="2160889" y="1487438"/>
                </a:cubicBezTo>
                <a:lnTo>
                  <a:pt x="2018945" y="1413882"/>
                </a:lnTo>
                <a:lnTo>
                  <a:pt x="1969978" y="0"/>
                </a:lnTo>
                <a:lnTo>
                  <a:pt x="1921340" y="1404379"/>
                </a:lnTo>
                <a:lnTo>
                  <a:pt x="1851303" y="1398787"/>
                </a:lnTo>
                <a:cubicBezTo>
                  <a:pt x="1811298" y="1403662"/>
                  <a:pt x="1772506" y="1414359"/>
                  <a:pt x="1736083" y="1430236"/>
                </a:cubicBezTo>
                <a:lnTo>
                  <a:pt x="1670776" y="1470666"/>
                </a:lnTo>
                <a:lnTo>
                  <a:pt x="601728" y="386929"/>
                </a:lnTo>
                <a:lnTo>
                  <a:pt x="1606564" y="1520429"/>
                </a:lnTo>
                <a:lnTo>
                  <a:pt x="1592079" y="1534482"/>
                </a:lnTo>
                <a:cubicBezTo>
                  <a:pt x="1552013" y="1579442"/>
                  <a:pt x="1521183" y="1633890"/>
                  <a:pt x="1503494" y="1695661"/>
                </a:cubicBezTo>
                <a:cubicBezTo>
                  <a:pt x="1479910" y="1778022"/>
                  <a:pt x="1483038" y="1861705"/>
                  <a:pt x="1507743" y="1937453"/>
                </a:cubicBezTo>
                <a:lnTo>
                  <a:pt x="1530351" y="1989334"/>
                </a:lnTo>
                <a:lnTo>
                  <a:pt x="0" y="3002709"/>
                </a:lnTo>
                <a:lnTo>
                  <a:pt x="1584009" y="2075059"/>
                </a:lnTo>
                <a:lnTo>
                  <a:pt x="1584399" y="2075626"/>
                </a:lnTo>
                <a:cubicBezTo>
                  <a:pt x="1635590" y="2136679"/>
                  <a:pt x="1704933" y="2183627"/>
                  <a:pt x="1787295" y="2207211"/>
                </a:cubicBezTo>
                <a:cubicBezTo>
                  <a:pt x="2006925" y="2270103"/>
                  <a:pt x="2235953" y="2143041"/>
                  <a:pt x="2298845" y="1923411"/>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7" name="Google Shape;157;p4"/>
          <p:cNvSpPr/>
          <p:nvPr/>
        </p:nvSpPr>
        <p:spPr>
          <a:xfrm>
            <a:off x="5280025" y="3725863"/>
            <a:ext cx="3316288" cy="2203450"/>
          </a:xfrm>
          <a:custGeom>
            <a:rect b="b" l="l" r="r" t="t"/>
            <a:pathLst>
              <a:path extrusionOk="0" h="2203926" w="3315383">
                <a:moveTo>
                  <a:pt x="1647352" y="0"/>
                </a:moveTo>
                <a:lnTo>
                  <a:pt x="2551667" y="1341765"/>
                </a:lnTo>
                <a:lnTo>
                  <a:pt x="2568613" y="1327783"/>
                </a:lnTo>
                <a:cubicBezTo>
                  <a:pt x="2645058" y="1276138"/>
                  <a:pt x="2737213" y="1245982"/>
                  <a:pt x="2836411" y="1245982"/>
                </a:cubicBezTo>
                <a:cubicBezTo>
                  <a:pt x="2902543" y="1245982"/>
                  <a:pt x="2965545" y="1259385"/>
                  <a:pt x="3022849" y="1283622"/>
                </a:cubicBezTo>
                <a:lnTo>
                  <a:pt x="3026329" y="1285511"/>
                </a:lnTo>
                <a:lnTo>
                  <a:pt x="3289337" y="536801"/>
                </a:lnTo>
                <a:lnTo>
                  <a:pt x="3091886" y="1321094"/>
                </a:lnTo>
                <a:lnTo>
                  <a:pt x="3104209" y="1327783"/>
                </a:lnTo>
                <a:cubicBezTo>
                  <a:pt x="3231616" y="1413858"/>
                  <a:pt x="3315383" y="1559624"/>
                  <a:pt x="3315383" y="1724954"/>
                </a:cubicBezTo>
                <a:cubicBezTo>
                  <a:pt x="3315383" y="1989483"/>
                  <a:pt x="3100940" y="2203926"/>
                  <a:pt x="2836411" y="2203926"/>
                </a:cubicBezTo>
                <a:cubicBezTo>
                  <a:pt x="2571882" y="2203926"/>
                  <a:pt x="2357439" y="1989483"/>
                  <a:pt x="2357439" y="1724954"/>
                </a:cubicBezTo>
                <a:lnTo>
                  <a:pt x="2361820" y="1667056"/>
                </a:lnTo>
                <a:lnTo>
                  <a:pt x="0" y="1617678"/>
                </a:lnTo>
                <a:lnTo>
                  <a:pt x="2386054" y="1567794"/>
                </a:lnTo>
                <a:lnTo>
                  <a:pt x="2439240" y="1457156"/>
                </a:lnTo>
                <a:lnTo>
                  <a:pt x="2486235" y="1400198"/>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8" name="Google Shape;158;p4"/>
          <p:cNvSpPr/>
          <p:nvPr/>
        </p:nvSpPr>
        <p:spPr>
          <a:xfrm>
            <a:off x="5911850" y="2627313"/>
            <a:ext cx="3340100" cy="1693863"/>
          </a:xfrm>
          <a:custGeom>
            <a:rect b="b" l="l" r="r" t="t"/>
            <a:pathLst>
              <a:path extrusionOk="0" h="1694407" w="3340858">
                <a:moveTo>
                  <a:pt x="1796187" y="0"/>
                </a:moveTo>
                <a:lnTo>
                  <a:pt x="2785850" y="207459"/>
                </a:lnTo>
                <a:lnTo>
                  <a:pt x="2828944" y="171903"/>
                </a:lnTo>
                <a:cubicBezTo>
                  <a:pt x="2881347" y="136500"/>
                  <a:pt x="2944520" y="115828"/>
                  <a:pt x="3012521" y="115828"/>
                </a:cubicBezTo>
                <a:cubicBezTo>
                  <a:pt x="3193857" y="115828"/>
                  <a:pt x="3340858" y="262829"/>
                  <a:pt x="3340858" y="444165"/>
                </a:cubicBezTo>
                <a:cubicBezTo>
                  <a:pt x="3340858" y="625501"/>
                  <a:pt x="3193857" y="772502"/>
                  <a:pt x="3012521" y="772502"/>
                </a:cubicBezTo>
                <a:cubicBezTo>
                  <a:pt x="2989854" y="772502"/>
                  <a:pt x="2967724" y="770205"/>
                  <a:pt x="2946350" y="765832"/>
                </a:cubicBezTo>
                <a:lnTo>
                  <a:pt x="2917106" y="756754"/>
                </a:lnTo>
                <a:lnTo>
                  <a:pt x="2641213" y="1694407"/>
                </a:lnTo>
                <a:lnTo>
                  <a:pt x="2833826" y="719077"/>
                </a:lnTo>
                <a:lnTo>
                  <a:pt x="2828945" y="716427"/>
                </a:lnTo>
                <a:cubicBezTo>
                  <a:pt x="2811477" y="704627"/>
                  <a:pt x="2795206" y="691189"/>
                  <a:pt x="2780352" y="676335"/>
                </a:cubicBezTo>
                <a:lnTo>
                  <a:pt x="2748537" y="637775"/>
                </a:lnTo>
                <a:lnTo>
                  <a:pt x="0" y="1533399"/>
                </a:lnTo>
                <a:lnTo>
                  <a:pt x="2704857" y="546564"/>
                </a:lnTo>
                <a:lnTo>
                  <a:pt x="2684184" y="444165"/>
                </a:lnTo>
                <a:cubicBezTo>
                  <a:pt x="2684184" y="398831"/>
                  <a:pt x="2693372" y="355643"/>
                  <a:pt x="2709986" y="316361"/>
                </a:cubicBezTo>
                <a:lnTo>
                  <a:pt x="2726676" y="285612"/>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59" name="Google Shape;159;p4"/>
          <p:cNvSpPr/>
          <p:nvPr/>
        </p:nvSpPr>
        <p:spPr>
          <a:xfrm>
            <a:off x="2439988" y="3673475"/>
            <a:ext cx="3543300" cy="1900238"/>
          </a:xfrm>
          <a:custGeom>
            <a:rect b="b" l="l" r="r" t="t"/>
            <a:pathLst>
              <a:path extrusionOk="0" h="1900130" w="3543689">
                <a:moveTo>
                  <a:pt x="1914111" y="0"/>
                </a:moveTo>
                <a:lnTo>
                  <a:pt x="704887" y="1197932"/>
                </a:lnTo>
                <a:lnTo>
                  <a:pt x="732857" y="1223347"/>
                </a:lnTo>
                <a:cubicBezTo>
                  <a:pt x="758147" y="1253992"/>
                  <a:pt x="779110" y="1288341"/>
                  <a:pt x="794809" y="1325458"/>
                </a:cubicBezTo>
                <a:lnTo>
                  <a:pt x="800130" y="1351816"/>
                </a:lnTo>
                <a:lnTo>
                  <a:pt x="3543689" y="463064"/>
                </a:lnTo>
                <a:lnTo>
                  <a:pt x="820225" y="1451349"/>
                </a:lnTo>
                <a:lnTo>
                  <a:pt x="827316" y="1486472"/>
                </a:lnTo>
                <a:cubicBezTo>
                  <a:pt x="827316" y="1515029"/>
                  <a:pt x="824422" y="1542911"/>
                  <a:pt x="818912" y="1569839"/>
                </a:cubicBezTo>
                <a:lnTo>
                  <a:pt x="802917" y="1621367"/>
                </a:lnTo>
                <a:lnTo>
                  <a:pt x="2931738" y="1669479"/>
                </a:lnTo>
                <a:lnTo>
                  <a:pt x="755927" y="1718653"/>
                </a:lnTo>
                <a:lnTo>
                  <a:pt x="706159" y="1778973"/>
                </a:lnTo>
                <a:cubicBezTo>
                  <a:pt x="631301" y="1853830"/>
                  <a:pt x="527887" y="1900130"/>
                  <a:pt x="413658" y="1900130"/>
                </a:cubicBezTo>
                <a:cubicBezTo>
                  <a:pt x="185201" y="1900130"/>
                  <a:pt x="0" y="1714929"/>
                  <a:pt x="0" y="1486472"/>
                </a:cubicBezTo>
                <a:cubicBezTo>
                  <a:pt x="0" y="1258015"/>
                  <a:pt x="185201" y="1072814"/>
                  <a:pt x="413658" y="1072814"/>
                </a:cubicBezTo>
                <a:cubicBezTo>
                  <a:pt x="477912" y="1072814"/>
                  <a:pt x="538744" y="1087464"/>
                  <a:pt x="592996" y="1113605"/>
                </a:cubicBezTo>
                <a:lnTo>
                  <a:pt x="632853" y="1136514"/>
                </a:ln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60" name="Google Shape;160;p4"/>
          <p:cNvSpPr txBox="1"/>
          <p:nvPr/>
        </p:nvSpPr>
        <p:spPr>
          <a:xfrm>
            <a:off x="-165100" y="4794250"/>
            <a:ext cx="2338388" cy="24574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FACEBOOK</a:t>
            </a:r>
            <a:endParaRPr b="1" i="0" sz="1600" u="none">
              <a:solidFill>
                <a:srgbClr val="FFFFFF"/>
              </a:solidFill>
              <a:latin typeface="Arial"/>
              <a:ea typeface="Arial"/>
              <a:cs typeface="Arial"/>
              <a:sym typeface="Arial"/>
            </a:endParaRPr>
          </a:p>
        </p:txBody>
      </p:sp>
      <p:sp>
        <p:nvSpPr>
          <p:cNvPr id="161" name="Google Shape;161;p4"/>
          <p:cNvSpPr txBox="1"/>
          <p:nvPr/>
        </p:nvSpPr>
        <p:spPr>
          <a:xfrm>
            <a:off x="249238" y="5145088"/>
            <a:ext cx="1924050" cy="73850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Uses Machine learning and Deep learning to detect facial features and tag your friends</a:t>
            </a:r>
            <a:endParaRPr b="0" i="0" sz="1200" u="none">
              <a:solidFill>
                <a:srgbClr val="FFFFFF"/>
              </a:solidFill>
              <a:latin typeface="Arial"/>
              <a:ea typeface="Arial"/>
              <a:cs typeface="Arial"/>
              <a:sym typeface="Arial"/>
            </a:endParaRPr>
          </a:p>
        </p:txBody>
      </p:sp>
      <p:sp>
        <p:nvSpPr>
          <p:cNvPr id="162" name="Google Shape;162;p4"/>
          <p:cNvSpPr txBox="1"/>
          <p:nvPr/>
        </p:nvSpPr>
        <p:spPr>
          <a:xfrm>
            <a:off x="2943225" y="1480820"/>
            <a:ext cx="2338388" cy="49212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J.P.Morgan Chase’s Contract Intelligence</a:t>
            </a:r>
            <a:endParaRPr b="1" i="0" sz="1600" u="none">
              <a:solidFill>
                <a:srgbClr val="FFFFFF"/>
              </a:solidFill>
              <a:latin typeface="Arial"/>
              <a:ea typeface="Arial"/>
              <a:cs typeface="Arial"/>
              <a:sym typeface="Arial"/>
            </a:endParaRPr>
          </a:p>
        </p:txBody>
      </p:sp>
      <p:sp>
        <p:nvSpPr>
          <p:cNvPr id="163" name="Google Shape;163;p4"/>
          <p:cNvSpPr txBox="1"/>
          <p:nvPr/>
        </p:nvSpPr>
        <p:spPr>
          <a:xfrm>
            <a:off x="3389313" y="1987550"/>
            <a:ext cx="1892300" cy="73850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COiN Uses AI, Machine Learning and Image recognition software to analyze legal documents</a:t>
            </a:r>
            <a:endParaRPr b="0" i="0" sz="1200" u="none">
              <a:solidFill>
                <a:srgbClr val="FFFFFF"/>
              </a:solidFill>
              <a:latin typeface="Arial"/>
              <a:ea typeface="Arial"/>
              <a:cs typeface="Arial"/>
              <a:sym typeface="Arial"/>
            </a:endParaRPr>
          </a:p>
        </p:txBody>
      </p:sp>
      <p:sp>
        <p:nvSpPr>
          <p:cNvPr id="164" name="Google Shape;164;p4"/>
          <p:cNvSpPr txBox="1"/>
          <p:nvPr/>
        </p:nvSpPr>
        <p:spPr>
          <a:xfrm>
            <a:off x="9450388" y="2708275"/>
            <a:ext cx="2338387" cy="24574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IBM WATSON</a:t>
            </a:r>
            <a:endParaRPr b="1" i="0" sz="1600" u="none">
              <a:solidFill>
                <a:srgbClr val="FFFFFF"/>
              </a:solidFill>
              <a:latin typeface="Arial"/>
              <a:ea typeface="Arial"/>
              <a:cs typeface="Arial"/>
              <a:sym typeface="Arial"/>
            </a:endParaRPr>
          </a:p>
        </p:txBody>
      </p:sp>
      <p:sp>
        <p:nvSpPr>
          <p:cNvPr id="165" name="Google Shape;165;p4"/>
          <p:cNvSpPr txBox="1"/>
          <p:nvPr/>
        </p:nvSpPr>
        <p:spPr>
          <a:xfrm>
            <a:off x="9450388" y="3057525"/>
            <a:ext cx="1900237" cy="7385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Healthcare organizations use IBM AI (Watson) technology for medical diagnosis. (Leukemia)</a:t>
            </a:r>
            <a:endParaRPr b="0" i="0" sz="1200" u="none">
              <a:solidFill>
                <a:srgbClr val="FFFFFF"/>
              </a:solidFill>
              <a:latin typeface="Arial"/>
              <a:ea typeface="Arial"/>
              <a:cs typeface="Arial"/>
              <a:sym typeface="Arial"/>
            </a:endParaRPr>
          </a:p>
        </p:txBody>
      </p:sp>
      <p:sp>
        <p:nvSpPr>
          <p:cNvPr id="166" name="Google Shape;166;p4"/>
          <p:cNvSpPr txBox="1"/>
          <p:nvPr/>
        </p:nvSpPr>
        <p:spPr>
          <a:xfrm>
            <a:off x="8831263" y="5021263"/>
            <a:ext cx="2338387" cy="24574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GOOGLE</a:t>
            </a:r>
            <a:endParaRPr b="1" i="0" sz="1600" u="none">
              <a:solidFill>
                <a:srgbClr val="FFFFFF"/>
              </a:solidFill>
              <a:latin typeface="Arial"/>
              <a:ea typeface="Arial"/>
              <a:cs typeface="Arial"/>
              <a:sym typeface="Arial"/>
            </a:endParaRPr>
          </a:p>
        </p:txBody>
      </p:sp>
      <p:sp>
        <p:nvSpPr>
          <p:cNvPr id="167" name="Google Shape;167;p4"/>
          <p:cNvSpPr txBox="1"/>
          <p:nvPr/>
        </p:nvSpPr>
        <p:spPr>
          <a:xfrm>
            <a:off x="8859838" y="5370513"/>
            <a:ext cx="1916112" cy="92329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Google’s AI Eye Doctor can examine retina scans and identify a condition called “Diabetic retinopathy”</a:t>
            </a:r>
            <a:r>
              <a:rPr lang="en-US" sz="1200">
                <a:solidFill>
                  <a:srgbClr val="FFFFFF"/>
                </a:solidFill>
              </a:rPr>
              <a:t> </a:t>
            </a:r>
            <a:r>
              <a:rPr b="0" i="0" lang="en-US" sz="1200" u="none">
                <a:solidFill>
                  <a:srgbClr val="FFFFFF"/>
                </a:solidFill>
                <a:latin typeface="Arial"/>
                <a:ea typeface="Arial"/>
                <a:cs typeface="Arial"/>
                <a:sym typeface="Arial"/>
              </a:rPr>
              <a:t>that can cause blindness</a:t>
            </a:r>
            <a:endParaRPr b="0" i="0" sz="1200" u="none">
              <a:solidFill>
                <a:srgbClr val="FFFFFF"/>
              </a:solidFill>
              <a:latin typeface="Arial"/>
              <a:ea typeface="Arial"/>
              <a:cs typeface="Arial"/>
              <a:sym typeface="Arial"/>
            </a:endParaRPr>
          </a:p>
        </p:txBody>
      </p:sp>
      <p:sp>
        <p:nvSpPr>
          <p:cNvPr id="168" name="Google Shape;168;p4"/>
          <p:cNvSpPr txBox="1"/>
          <p:nvPr/>
        </p:nvSpPr>
        <p:spPr>
          <a:xfrm>
            <a:off x="610235" y="673100"/>
            <a:ext cx="2509500" cy="892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Calibri"/>
              <a:buNone/>
            </a:pPr>
            <a:r>
              <a:rPr b="1" i="0" lang="en-US" sz="2600" u="none">
                <a:solidFill>
                  <a:schemeClr val="lt1"/>
                </a:solidFill>
                <a:latin typeface="Calibri"/>
                <a:ea typeface="Calibri"/>
                <a:cs typeface="Calibri"/>
                <a:sym typeface="Calibri"/>
              </a:rPr>
              <a:t>APPLICATIONS OF AI</a:t>
            </a:r>
            <a:endParaRPr b="1" i="0" sz="2600" u="none">
              <a:solidFill>
                <a:schemeClr val="lt1"/>
              </a:solidFill>
              <a:latin typeface="Calibri"/>
              <a:ea typeface="Calibri"/>
              <a:cs typeface="Calibri"/>
              <a:sym typeface="Calibri"/>
            </a:endParaRPr>
          </a:p>
        </p:txBody>
      </p:sp>
      <p:sp>
        <p:nvSpPr>
          <p:cNvPr id="169" name="Google Shape;169;p4"/>
          <p:cNvSpPr txBox="1"/>
          <p:nvPr/>
        </p:nvSpPr>
        <p:spPr>
          <a:xfrm>
            <a:off x="6697345" y="760730"/>
            <a:ext cx="2991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600" u="none">
                <a:solidFill>
                  <a:schemeClr val="lt1"/>
                </a:solidFill>
              </a:rPr>
              <a:t>GOOGLE DUPLEX</a:t>
            </a:r>
            <a:endParaRPr b="1" i="0" sz="1600" u="none">
              <a:solidFill>
                <a:schemeClr val="lt1"/>
              </a:solidFill>
            </a:endParaRPr>
          </a:p>
          <a:p>
            <a:pPr indent="0" lvl="0" marL="0" marR="0" rtl="0" algn="l">
              <a:lnSpc>
                <a:spcPct val="100000"/>
              </a:lnSpc>
              <a:spcBef>
                <a:spcPts val="0"/>
              </a:spcBef>
              <a:spcAft>
                <a:spcPts val="0"/>
              </a:spcAft>
              <a:buClr>
                <a:schemeClr val="lt1"/>
              </a:buClr>
              <a:buSzPts val="1800"/>
              <a:buFont typeface="Calibri"/>
              <a:buNone/>
            </a:pPr>
            <a:r>
              <a:rPr i="0" lang="en-US" sz="1200" u="none">
                <a:solidFill>
                  <a:schemeClr val="lt1"/>
                </a:solidFill>
              </a:rPr>
              <a:t>It can not only respond to calls and book appointments, but it does all with a human touch</a:t>
            </a:r>
            <a:endParaRPr i="0" sz="1200" u="none">
              <a:solidFill>
                <a:schemeClr val="lt1"/>
              </a:solidFill>
            </a:endParaRPr>
          </a:p>
        </p:txBody>
      </p:sp>
      <p:sp>
        <p:nvSpPr>
          <p:cNvPr id="170" name="Google Shape;170;p4"/>
          <p:cNvSpPr txBox="1"/>
          <p:nvPr/>
        </p:nvSpPr>
        <p:spPr>
          <a:xfrm>
            <a:off x="680085" y="3227070"/>
            <a:ext cx="23265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a:solidFill>
                  <a:schemeClr val="lt1"/>
                </a:solidFill>
                <a:latin typeface="Calibri"/>
                <a:ea typeface="Calibri"/>
                <a:cs typeface="Calibri"/>
                <a:sym typeface="Calibri"/>
              </a:rPr>
              <a:t>NETFLIX</a:t>
            </a:r>
            <a:endParaRPr b="1" i="0" sz="1800" u="non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800"/>
              <a:buFont typeface="Calibri"/>
              <a:buNone/>
            </a:pPr>
            <a:r>
              <a:rPr i="0" lang="en-US" sz="1200" u="none">
                <a:solidFill>
                  <a:schemeClr val="lt1"/>
                </a:solidFill>
              </a:rPr>
              <a:t>Recommendations are made by Machine learning</a:t>
            </a:r>
            <a:endParaRPr i="0" sz="1200" u="none">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5"/>
          <p:cNvPicPr preferRelativeResize="0"/>
          <p:nvPr/>
        </p:nvPicPr>
        <p:blipFill rotWithShape="1">
          <a:blip r:embed="rId3">
            <a:alphaModFix/>
          </a:blip>
          <a:srcRect b="12543" l="0" r="54758" t="11667"/>
          <a:stretch/>
        </p:blipFill>
        <p:spPr>
          <a:xfrm>
            <a:off x="760413" y="2168525"/>
            <a:ext cx="2647950" cy="3552825"/>
          </a:xfrm>
          <a:prstGeom prst="rect">
            <a:avLst/>
          </a:prstGeom>
          <a:noFill/>
          <a:ln>
            <a:noFill/>
          </a:ln>
        </p:spPr>
      </p:pic>
      <p:sp>
        <p:nvSpPr>
          <p:cNvPr id="177" name="Google Shape;177;p5"/>
          <p:cNvSpPr/>
          <p:nvPr/>
        </p:nvSpPr>
        <p:spPr>
          <a:xfrm>
            <a:off x="3713163" y="2376488"/>
            <a:ext cx="2452688" cy="3344863"/>
          </a:xfrm>
          <a:prstGeom prst="rect">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chemeClr val="lt1"/>
              </a:solidFill>
              <a:latin typeface="Arial"/>
              <a:ea typeface="Arial"/>
              <a:cs typeface="Arial"/>
              <a:sym typeface="Arial"/>
            </a:endParaRPr>
          </a:p>
        </p:txBody>
      </p:sp>
      <p:sp>
        <p:nvSpPr>
          <p:cNvPr id="178" name="Google Shape;178;p5"/>
          <p:cNvSpPr/>
          <p:nvPr/>
        </p:nvSpPr>
        <p:spPr>
          <a:xfrm>
            <a:off x="4191000" y="2168525"/>
            <a:ext cx="1497013" cy="207963"/>
          </a:xfrm>
          <a:prstGeom prst="trapezoid">
            <a:avLst>
              <a:gd fmla="val 67927"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79" name="Google Shape;179;p5"/>
          <p:cNvSpPr/>
          <p:nvPr/>
        </p:nvSpPr>
        <p:spPr>
          <a:xfrm rot="5400000">
            <a:off x="4443413" y="2055813"/>
            <a:ext cx="992188" cy="1217613"/>
          </a:xfrm>
          <a:prstGeom prst="homePlate">
            <a:avLst>
              <a:gd fmla="val 31720"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180" name="Google Shape;180;p5"/>
          <p:cNvSpPr/>
          <p:nvPr/>
        </p:nvSpPr>
        <p:spPr>
          <a:xfrm>
            <a:off x="4679950" y="2373313"/>
            <a:ext cx="520700" cy="525463"/>
          </a:xfrm>
          <a:custGeom>
            <a:rect b="b" l="l" r="r" t="t"/>
            <a:pathLst>
              <a:path extrusionOk="0" h="58" w="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lt1"/>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3190"/>
              <a:buFont typeface="Calibri"/>
              <a:buNone/>
            </a:pPr>
            <a:r>
              <a:t/>
            </a:r>
            <a:endParaRPr b="0" i="0" sz="3190" u="none" cap="none" strike="noStrike">
              <a:solidFill>
                <a:schemeClr val="accent4"/>
              </a:solidFill>
              <a:latin typeface="Arial"/>
              <a:ea typeface="Arial"/>
              <a:cs typeface="Arial"/>
              <a:sym typeface="Arial"/>
            </a:endParaRPr>
          </a:p>
        </p:txBody>
      </p:sp>
      <p:sp>
        <p:nvSpPr>
          <p:cNvPr id="181" name="Google Shape;181;p5"/>
          <p:cNvSpPr/>
          <p:nvPr/>
        </p:nvSpPr>
        <p:spPr>
          <a:xfrm>
            <a:off x="6270625" y="2376488"/>
            <a:ext cx="2452688" cy="3344863"/>
          </a:xfrm>
          <a:prstGeom prst="rect">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chemeClr val="lt1"/>
              </a:solidFill>
              <a:latin typeface="Arial"/>
              <a:ea typeface="Arial"/>
              <a:cs typeface="Arial"/>
              <a:sym typeface="Arial"/>
            </a:endParaRPr>
          </a:p>
        </p:txBody>
      </p:sp>
      <p:sp>
        <p:nvSpPr>
          <p:cNvPr id="182" name="Google Shape;182;p5"/>
          <p:cNvSpPr/>
          <p:nvPr/>
        </p:nvSpPr>
        <p:spPr>
          <a:xfrm>
            <a:off x="6750050" y="2168525"/>
            <a:ext cx="1495425" cy="207963"/>
          </a:xfrm>
          <a:prstGeom prst="trapezoid">
            <a:avLst>
              <a:gd fmla="val 67927"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3" name="Google Shape;183;p5"/>
          <p:cNvSpPr/>
          <p:nvPr/>
        </p:nvSpPr>
        <p:spPr>
          <a:xfrm rot="5400000">
            <a:off x="7000875" y="2055813"/>
            <a:ext cx="992188" cy="1217613"/>
          </a:xfrm>
          <a:prstGeom prst="homePlate">
            <a:avLst>
              <a:gd fmla="val 31720"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184" name="Google Shape;184;p5"/>
          <p:cNvSpPr/>
          <p:nvPr/>
        </p:nvSpPr>
        <p:spPr>
          <a:xfrm>
            <a:off x="8828088" y="2376488"/>
            <a:ext cx="2452688" cy="3344863"/>
          </a:xfrm>
          <a:prstGeom prst="rect">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190"/>
              <a:buFont typeface="Calibri"/>
              <a:buNone/>
            </a:pPr>
            <a:r>
              <a:t/>
            </a:r>
            <a:endParaRPr b="0" i="0" sz="3190" u="none" cap="none" strike="noStrike">
              <a:solidFill>
                <a:schemeClr val="lt1"/>
              </a:solidFill>
              <a:latin typeface="Arial"/>
              <a:ea typeface="Arial"/>
              <a:cs typeface="Arial"/>
              <a:sym typeface="Arial"/>
            </a:endParaRPr>
          </a:p>
        </p:txBody>
      </p:sp>
      <p:sp>
        <p:nvSpPr>
          <p:cNvPr id="185" name="Google Shape;185;p5"/>
          <p:cNvSpPr/>
          <p:nvPr/>
        </p:nvSpPr>
        <p:spPr>
          <a:xfrm>
            <a:off x="9307513" y="2168525"/>
            <a:ext cx="1495425" cy="207963"/>
          </a:xfrm>
          <a:prstGeom prst="trapezoid">
            <a:avLst>
              <a:gd fmla="val 67927"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186" name="Google Shape;186;p5"/>
          <p:cNvSpPr/>
          <p:nvPr/>
        </p:nvSpPr>
        <p:spPr>
          <a:xfrm rot="5400000">
            <a:off x="9558338" y="2055813"/>
            <a:ext cx="992188" cy="1217613"/>
          </a:xfrm>
          <a:prstGeom prst="homePlate">
            <a:avLst>
              <a:gd fmla="val 31720"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rgbClr val="FFFFFF"/>
              </a:solidFill>
              <a:latin typeface="Arial"/>
              <a:ea typeface="Arial"/>
              <a:cs typeface="Arial"/>
              <a:sym typeface="Arial"/>
            </a:endParaRPr>
          </a:p>
        </p:txBody>
      </p:sp>
      <p:sp>
        <p:nvSpPr>
          <p:cNvPr id="187" name="Google Shape;187;p5"/>
          <p:cNvSpPr/>
          <p:nvPr/>
        </p:nvSpPr>
        <p:spPr>
          <a:xfrm>
            <a:off x="7240588" y="2379663"/>
            <a:ext cx="512763" cy="512763"/>
          </a:xfrm>
          <a:custGeom>
            <a:rect b="b" l="l" r="r" t="t"/>
            <a:pathLst>
              <a:path extrusionOk="0" h="68" w="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lt1"/>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3190"/>
              <a:buFont typeface="Calibri"/>
              <a:buNone/>
            </a:pPr>
            <a:r>
              <a:t/>
            </a:r>
            <a:endParaRPr b="0" i="0" sz="3190" u="none" cap="none" strike="noStrike">
              <a:solidFill>
                <a:schemeClr val="accent4"/>
              </a:solidFill>
              <a:latin typeface="Arial"/>
              <a:ea typeface="Arial"/>
              <a:cs typeface="Arial"/>
              <a:sym typeface="Arial"/>
            </a:endParaRPr>
          </a:p>
        </p:txBody>
      </p:sp>
      <p:sp>
        <p:nvSpPr>
          <p:cNvPr id="188" name="Google Shape;188;p5"/>
          <p:cNvSpPr/>
          <p:nvPr/>
        </p:nvSpPr>
        <p:spPr>
          <a:xfrm>
            <a:off x="9750425" y="2344738"/>
            <a:ext cx="608013" cy="582613"/>
          </a:xfrm>
          <a:custGeom>
            <a:rect b="b" l="l" r="r" t="t"/>
            <a:pathLst>
              <a:path extrusionOk="0" h="61" w="64">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lt1"/>
          </a:solidFill>
          <a:ln>
            <a:noFill/>
          </a:ln>
        </p:spPr>
        <p:txBody>
          <a:bodyPr anchorCtr="0" anchor="t" bIns="60825" lIns="121675" spcFirstLastPara="1" rIns="121675" wrap="square" tIns="60825">
            <a:noAutofit/>
          </a:bodyPr>
          <a:lstStyle/>
          <a:p>
            <a:pPr indent="0" lvl="0" marL="0" marR="0" rtl="0" algn="l">
              <a:lnSpc>
                <a:spcPct val="100000"/>
              </a:lnSpc>
              <a:spcBef>
                <a:spcPts val="0"/>
              </a:spcBef>
              <a:spcAft>
                <a:spcPts val="0"/>
              </a:spcAft>
              <a:buClr>
                <a:schemeClr val="dk1"/>
              </a:buClr>
              <a:buSzPts val="3190"/>
              <a:buFont typeface="Calibri"/>
              <a:buNone/>
            </a:pPr>
            <a:r>
              <a:t/>
            </a:r>
            <a:endParaRPr b="0" i="0" sz="3190" u="none" cap="none" strike="noStrike">
              <a:solidFill>
                <a:schemeClr val="accent4"/>
              </a:solidFill>
              <a:latin typeface="Arial"/>
              <a:ea typeface="Arial"/>
              <a:cs typeface="Arial"/>
              <a:sym typeface="Arial"/>
            </a:endParaRPr>
          </a:p>
        </p:txBody>
      </p:sp>
      <p:sp>
        <p:nvSpPr>
          <p:cNvPr id="189" name="Google Shape;189;p5"/>
          <p:cNvSpPr/>
          <p:nvPr/>
        </p:nvSpPr>
        <p:spPr>
          <a:xfrm>
            <a:off x="4044950" y="3806825"/>
            <a:ext cx="1643063" cy="16363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Also known as “Weak AI”.</a:t>
            </a:r>
            <a:endParaRPr b="0" i="0" sz="1400" u="none">
              <a:solidFill>
                <a:srgbClr val="FEFEFE"/>
              </a:solidFill>
              <a:latin typeface="Arial"/>
              <a:ea typeface="Arial"/>
              <a:cs typeface="Arial"/>
              <a:sym typeface="Arial"/>
            </a:endParaRPr>
          </a:p>
          <a:p>
            <a:pPr indent="0" lvl="0" marL="0" marR="0" rtl="0" algn="l">
              <a:lnSpc>
                <a:spcPct val="120000"/>
              </a:lnSpc>
              <a:spcBef>
                <a:spcPts val="28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Involves applying AI only to specific tasks.</a:t>
            </a:r>
            <a:endParaRPr b="0" i="0" sz="1400" u="none">
              <a:solidFill>
                <a:srgbClr val="FEFEFE"/>
              </a:solidFill>
              <a:latin typeface="Arial"/>
              <a:ea typeface="Arial"/>
              <a:cs typeface="Arial"/>
              <a:sym typeface="Arial"/>
            </a:endParaRPr>
          </a:p>
          <a:p>
            <a:pPr indent="0" lvl="0" marL="0" marR="0" rtl="0" algn="l">
              <a:lnSpc>
                <a:spcPct val="120000"/>
              </a:lnSpc>
              <a:spcBef>
                <a:spcPts val="28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E.g: Alexa, Google search engine,</a:t>
            </a:r>
            <a:endParaRPr b="0" i="0" sz="1400" u="none">
              <a:solidFill>
                <a:srgbClr val="FEFEFE"/>
              </a:solidFill>
              <a:latin typeface="Arial"/>
              <a:ea typeface="Arial"/>
              <a:cs typeface="Arial"/>
              <a:sym typeface="Arial"/>
            </a:endParaRPr>
          </a:p>
        </p:txBody>
      </p:sp>
      <p:sp>
        <p:nvSpPr>
          <p:cNvPr id="190" name="Google Shape;190;p5"/>
          <p:cNvSpPr txBox="1"/>
          <p:nvPr/>
        </p:nvSpPr>
        <p:spPr>
          <a:xfrm>
            <a:off x="4044950" y="3365500"/>
            <a:ext cx="16494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EFEFE"/>
              </a:buClr>
              <a:buSzPts val="1600"/>
              <a:buFont typeface="Arial"/>
              <a:buNone/>
            </a:pPr>
            <a:r>
              <a:rPr b="1" i="0" lang="en-US" sz="1600" u="none">
                <a:solidFill>
                  <a:srgbClr val="FEFEFE"/>
                </a:solidFill>
                <a:latin typeface="Arial"/>
                <a:ea typeface="Arial"/>
                <a:cs typeface="Arial"/>
                <a:sym typeface="Arial"/>
              </a:rPr>
              <a:t>Artificial Narrow Intelligence</a:t>
            </a:r>
            <a:endParaRPr b="1" i="0" sz="1600" u="none">
              <a:solidFill>
                <a:srgbClr val="FEFEFE"/>
              </a:solidFill>
              <a:latin typeface="Arial"/>
              <a:ea typeface="Arial"/>
              <a:cs typeface="Arial"/>
              <a:sym typeface="Arial"/>
            </a:endParaRPr>
          </a:p>
        </p:txBody>
      </p:sp>
      <p:sp>
        <p:nvSpPr>
          <p:cNvPr id="191" name="Google Shape;191;p5"/>
          <p:cNvSpPr/>
          <p:nvPr/>
        </p:nvSpPr>
        <p:spPr>
          <a:xfrm>
            <a:off x="6637351" y="4104000"/>
            <a:ext cx="1770000" cy="1593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Strong AI</a:t>
            </a:r>
            <a:endParaRPr b="0" i="0" sz="1400" u="none">
              <a:solidFill>
                <a:srgbClr val="FEFEFE"/>
              </a:solidFill>
              <a:latin typeface="Arial"/>
              <a:ea typeface="Arial"/>
              <a:cs typeface="Arial"/>
              <a:sym typeface="Arial"/>
            </a:endParaRPr>
          </a:p>
          <a:p>
            <a:pPr indent="0" lvl="0" marL="0" marR="0" rtl="0" algn="l">
              <a:lnSpc>
                <a:spcPct val="120000"/>
              </a:lnSpc>
              <a:spcBef>
                <a:spcPts val="28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Involves machines that possess the ability to perform only intellectual task that a human being can.</a:t>
            </a:r>
            <a:endParaRPr b="0" i="0" sz="1400" u="none">
              <a:solidFill>
                <a:srgbClr val="FEFEFE"/>
              </a:solidFill>
              <a:latin typeface="Arial"/>
              <a:ea typeface="Arial"/>
              <a:cs typeface="Arial"/>
              <a:sym typeface="Arial"/>
            </a:endParaRPr>
          </a:p>
        </p:txBody>
      </p:sp>
      <p:sp>
        <p:nvSpPr>
          <p:cNvPr id="192" name="Google Shape;192;p5"/>
          <p:cNvSpPr txBox="1"/>
          <p:nvPr/>
        </p:nvSpPr>
        <p:spPr>
          <a:xfrm>
            <a:off x="6637338" y="3365500"/>
            <a:ext cx="15096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EFEFE"/>
              </a:buClr>
              <a:buSzPts val="1600"/>
              <a:buFont typeface="Arial"/>
              <a:buNone/>
            </a:pPr>
            <a:r>
              <a:rPr b="1" i="0" lang="en-US" sz="1600" u="none">
                <a:solidFill>
                  <a:srgbClr val="FEFEFE"/>
                </a:solidFill>
                <a:latin typeface="Arial"/>
                <a:ea typeface="Arial"/>
                <a:cs typeface="Arial"/>
                <a:sym typeface="Arial"/>
              </a:rPr>
              <a:t>Artificial General Intelligence</a:t>
            </a:r>
            <a:endParaRPr b="1" i="0" sz="1600" u="none">
              <a:solidFill>
                <a:srgbClr val="FEFEFE"/>
              </a:solidFill>
              <a:latin typeface="Arial"/>
              <a:ea typeface="Arial"/>
              <a:cs typeface="Arial"/>
              <a:sym typeface="Arial"/>
            </a:endParaRPr>
          </a:p>
        </p:txBody>
      </p:sp>
      <p:sp>
        <p:nvSpPr>
          <p:cNvPr id="193" name="Google Shape;193;p5"/>
          <p:cNvSpPr/>
          <p:nvPr/>
        </p:nvSpPr>
        <p:spPr>
          <a:xfrm>
            <a:off x="9216688" y="4017350"/>
            <a:ext cx="1641600" cy="1033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EFEFE"/>
              </a:buClr>
              <a:buSzPts val="1400"/>
              <a:buFont typeface="Arial"/>
              <a:buNone/>
            </a:pPr>
            <a:r>
              <a:rPr b="0" i="0" lang="en-US" sz="1400" u="none">
                <a:solidFill>
                  <a:srgbClr val="FEFEFE"/>
                </a:solidFill>
                <a:latin typeface="Arial"/>
                <a:ea typeface="Arial"/>
                <a:cs typeface="Arial"/>
                <a:sym typeface="Arial"/>
              </a:rPr>
              <a:t>Refers to the time when the capability of computers will surpass humans</a:t>
            </a:r>
            <a:endParaRPr b="0" i="0" sz="1400" u="none">
              <a:solidFill>
                <a:srgbClr val="FEFEFE"/>
              </a:solidFill>
              <a:latin typeface="Arial"/>
              <a:ea typeface="Arial"/>
              <a:cs typeface="Arial"/>
              <a:sym typeface="Arial"/>
            </a:endParaRPr>
          </a:p>
        </p:txBody>
      </p:sp>
      <p:sp>
        <p:nvSpPr>
          <p:cNvPr id="194" name="Google Shape;194;p5"/>
          <p:cNvSpPr txBox="1"/>
          <p:nvPr/>
        </p:nvSpPr>
        <p:spPr>
          <a:xfrm>
            <a:off x="9209088" y="3365500"/>
            <a:ext cx="14541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EFEFE"/>
              </a:buClr>
              <a:buSzPts val="1600"/>
              <a:buFont typeface="Arial"/>
              <a:buNone/>
            </a:pPr>
            <a:r>
              <a:rPr b="1" i="0" lang="en-US" sz="1600" u="none">
                <a:solidFill>
                  <a:srgbClr val="FEFEFE"/>
                </a:solidFill>
                <a:latin typeface="Arial"/>
                <a:ea typeface="Arial"/>
                <a:cs typeface="Arial"/>
                <a:sym typeface="Arial"/>
              </a:rPr>
              <a:t>Artificial Super Intelligence</a:t>
            </a:r>
            <a:endParaRPr b="1" i="0" sz="1600" u="none">
              <a:solidFill>
                <a:srgbClr val="FEFEFE"/>
              </a:solidFill>
              <a:latin typeface="Arial"/>
              <a:ea typeface="Arial"/>
              <a:cs typeface="Arial"/>
              <a:sym typeface="Arial"/>
            </a:endParaRPr>
          </a:p>
        </p:txBody>
      </p:sp>
      <p:sp>
        <p:nvSpPr>
          <p:cNvPr id="195" name="Google Shape;195;p5"/>
          <p:cNvSpPr txBox="1"/>
          <p:nvPr/>
        </p:nvSpPr>
        <p:spPr>
          <a:xfrm>
            <a:off x="978535" y="822325"/>
            <a:ext cx="20295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2900" u="none">
                <a:solidFill>
                  <a:schemeClr val="lt1"/>
                </a:solidFill>
                <a:latin typeface="Calibri"/>
                <a:ea typeface="Calibri"/>
                <a:cs typeface="Calibri"/>
                <a:sym typeface="Calibri"/>
              </a:rPr>
              <a:t>TYPES OF AI</a:t>
            </a:r>
            <a:endParaRPr b="1" i="0" sz="2900" u="none">
              <a:solidFill>
                <a:schemeClr val="lt1"/>
              </a:solidFill>
              <a:latin typeface="Calibri"/>
              <a:ea typeface="Calibri"/>
              <a:cs typeface="Calibri"/>
              <a:sym typeface="Calibri"/>
            </a:endParaRPr>
          </a:p>
        </p:txBody>
      </p:sp>
      <p:sp>
        <p:nvSpPr>
          <p:cNvPr id="196" name="Google Shape;196;p5"/>
          <p:cNvSpPr/>
          <p:nvPr/>
        </p:nvSpPr>
        <p:spPr>
          <a:xfrm>
            <a:off x="4091940" y="822325"/>
            <a:ext cx="1626870" cy="48958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present</a:t>
            </a:r>
            <a:endParaRPr b="0" i="0" sz="1800" u="none">
              <a:solidFill>
                <a:schemeClr val="lt1"/>
              </a:solidFill>
              <a:latin typeface="Calibri"/>
              <a:ea typeface="Calibri"/>
              <a:cs typeface="Calibri"/>
              <a:sym typeface="Calibri"/>
            </a:endParaRPr>
          </a:p>
        </p:txBody>
      </p:sp>
      <p:sp>
        <p:nvSpPr>
          <p:cNvPr id="197" name="Google Shape;197;p5"/>
          <p:cNvSpPr/>
          <p:nvPr/>
        </p:nvSpPr>
        <p:spPr>
          <a:xfrm>
            <a:off x="6579235" y="822325"/>
            <a:ext cx="1626870" cy="48958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near future</a:t>
            </a:r>
            <a:endParaRPr b="0" i="0" sz="1800" u="none">
              <a:solidFill>
                <a:schemeClr val="lt1"/>
              </a:solidFill>
              <a:latin typeface="Calibri"/>
              <a:ea typeface="Calibri"/>
              <a:cs typeface="Calibri"/>
              <a:sym typeface="Calibri"/>
            </a:endParaRPr>
          </a:p>
        </p:txBody>
      </p:sp>
      <p:sp>
        <p:nvSpPr>
          <p:cNvPr id="198" name="Google Shape;198;p5"/>
          <p:cNvSpPr/>
          <p:nvPr/>
        </p:nvSpPr>
        <p:spPr>
          <a:xfrm>
            <a:off x="9224010" y="822325"/>
            <a:ext cx="1626870" cy="48958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a:solidFill>
                  <a:schemeClr val="lt1"/>
                </a:solidFill>
                <a:latin typeface="Calibri"/>
                <a:ea typeface="Calibri"/>
                <a:cs typeface="Calibri"/>
                <a:sym typeface="Calibri"/>
              </a:rPr>
              <a:t>hypothetical</a:t>
            </a:r>
            <a:endParaRPr b="0" i="0" sz="1800" u="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p:nvPr/>
        </p:nvSpPr>
        <p:spPr>
          <a:xfrm>
            <a:off x="4040075" y="2284425"/>
            <a:ext cx="4591200" cy="19500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05" name="Google Shape;205;p6"/>
          <p:cNvSpPr/>
          <p:nvPr/>
        </p:nvSpPr>
        <p:spPr>
          <a:xfrm>
            <a:off x="4373525" y="2458688"/>
            <a:ext cx="3924300" cy="16014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PYTHON</a:t>
            </a:r>
            <a:endParaRPr b="0" i="0" sz="1200" u="none">
              <a:solidFill>
                <a:srgbClr val="FDFDFD"/>
              </a:solidFill>
              <a:latin typeface="Arial"/>
              <a:ea typeface="Arial"/>
              <a:cs typeface="Arial"/>
              <a:sym typeface="Arial"/>
            </a:endParaRPr>
          </a:p>
          <a:p>
            <a:pPr indent="0" lvl="0" marL="0" marR="0" rtl="0" algn="l">
              <a:lnSpc>
                <a:spcPct val="120000"/>
              </a:lnSpc>
              <a:spcBef>
                <a:spcPts val="24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R</a:t>
            </a:r>
            <a:endParaRPr b="0" i="0" sz="1200" u="none">
              <a:solidFill>
                <a:srgbClr val="FDFDFD"/>
              </a:solidFill>
              <a:latin typeface="Arial"/>
              <a:ea typeface="Arial"/>
              <a:cs typeface="Arial"/>
              <a:sym typeface="Arial"/>
            </a:endParaRPr>
          </a:p>
          <a:p>
            <a:pPr indent="0" lvl="0" marL="0" marR="0" rtl="0" algn="l">
              <a:lnSpc>
                <a:spcPct val="120000"/>
              </a:lnSpc>
              <a:spcBef>
                <a:spcPts val="24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JAVA</a:t>
            </a:r>
            <a:endParaRPr b="0" i="0" sz="1200" u="none">
              <a:solidFill>
                <a:srgbClr val="FDFDFD"/>
              </a:solidFill>
              <a:latin typeface="Arial"/>
              <a:ea typeface="Arial"/>
              <a:cs typeface="Arial"/>
              <a:sym typeface="Arial"/>
            </a:endParaRPr>
          </a:p>
          <a:p>
            <a:pPr indent="0" lvl="0" marL="0" marR="0" rtl="0" algn="l">
              <a:lnSpc>
                <a:spcPct val="120000"/>
              </a:lnSpc>
              <a:spcBef>
                <a:spcPts val="24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LISP (JOHN MCCARTHY)</a:t>
            </a:r>
            <a:endParaRPr b="0" i="0" sz="1200" u="none">
              <a:solidFill>
                <a:srgbClr val="FDFDFD"/>
              </a:solidFill>
              <a:latin typeface="Arial"/>
              <a:ea typeface="Arial"/>
              <a:cs typeface="Arial"/>
              <a:sym typeface="Arial"/>
            </a:endParaRPr>
          </a:p>
          <a:p>
            <a:pPr indent="0" lvl="0" marL="0" marR="0" rtl="0" algn="l">
              <a:lnSpc>
                <a:spcPct val="120000"/>
              </a:lnSpc>
              <a:spcBef>
                <a:spcPts val="24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PROLOG</a:t>
            </a:r>
            <a:endParaRPr b="0" i="0" sz="1200" u="none">
              <a:solidFill>
                <a:srgbClr val="FDFDFD"/>
              </a:solidFill>
              <a:latin typeface="Arial"/>
              <a:ea typeface="Arial"/>
              <a:cs typeface="Arial"/>
              <a:sym typeface="Arial"/>
            </a:endParaRPr>
          </a:p>
          <a:p>
            <a:pPr indent="0" lvl="0" marL="0" marR="0" rtl="0" algn="l">
              <a:lnSpc>
                <a:spcPct val="120000"/>
              </a:lnSpc>
              <a:spcBef>
                <a:spcPts val="240"/>
              </a:spcBef>
              <a:spcAft>
                <a:spcPts val="0"/>
              </a:spcAft>
              <a:buClr>
                <a:srgbClr val="FDFDFD"/>
              </a:buClr>
              <a:buSzPts val="1200"/>
              <a:buFont typeface="Arial"/>
              <a:buNone/>
            </a:pPr>
            <a:r>
              <a:rPr b="0" i="0" lang="en-US" sz="1200" u="none">
                <a:solidFill>
                  <a:srgbClr val="FDFDFD"/>
                </a:solidFill>
                <a:latin typeface="Arial"/>
                <a:ea typeface="Arial"/>
                <a:cs typeface="Arial"/>
                <a:sym typeface="Arial"/>
              </a:rPr>
              <a:t>C++</a:t>
            </a:r>
            <a:endParaRPr b="0" i="0" sz="1200" u="none">
              <a:solidFill>
                <a:srgbClr val="FDFDFD"/>
              </a:solidFill>
              <a:latin typeface="Arial"/>
              <a:ea typeface="Arial"/>
              <a:cs typeface="Arial"/>
              <a:sym typeface="Arial"/>
            </a:endParaRPr>
          </a:p>
        </p:txBody>
      </p:sp>
      <p:sp>
        <p:nvSpPr>
          <p:cNvPr id="206" name="Google Shape;206;p6"/>
          <p:cNvSpPr/>
          <p:nvPr/>
        </p:nvSpPr>
        <p:spPr>
          <a:xfrm>
            <a:off x="3784632" y="1165225"/>
            <a:ext cx="5102100" cy="462000"/>
          </a:xfrm>
          <a:prstGeom prst="roundRect">
            <a:avLst>
              <a:gd fmla="val 16667" name="adj"/>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07" name="Google Shape;207;p6"/>
          <p:cNvSpPr txBox="1"/>
          <p:nvPr/>
        </p:nvSpPr>
        <p:spPr>
          <a:xfrm>
            <a:off x="4085550" y="1226875"/>
            <a:ext cx="4189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Programming Languages for AI</a:t>
            </a:r>
            <a:endParaRPr b="1" i="0" sz="1600" u="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p:nvPr/>
        </p:nvSpPr>
        <p:spPr>
          <a:xfrm>
            <a:off x="4506913" y="2216150"/>
            <a:ext cx="2946400" cy="2947988"/>
          </a:xfrm>
          <a:custGeom>
            <a:rect b="b" l="l" r="r" t="t"/>
            <a:pathLst>
              <a:path extrusionOk="0" h="120000" w="120000">
                <a:moveTo>
                  <a:pt x="108087" y="31609"/>
                </a:moveTo>
                <a:lnTo>
                  <a:pt x="108087" y="31609"/>
                </a:lnTo>
                <a:cubicBezTo>
                  <a:pt x="112361" y="38849"/>
                  <a:pt x="114946" y="46962"/>
                  <a:pt x="115647" y="55340"/>
                </a:cubicBezTo>
                <a:lnTo>
                  <a:pt x="119791" y="55376"/>
                </a:lnTo>
                <a:lnTo>
                  <a:pt x="112721" y="60454"/>
                </a:lnTo>
                <a:lnTo>
                  <a:pt x="105238" y="55251"/>
                </a:lnTo>
                <a:lnTo>
                  <a:pt x="109380" y="55286"/>
                </a:lnTo>
                <a:lnTo>
                  <a:pt x="109380" y="55286"/>
                </a:lnTo>
                <a:cubicBezTo>
                  <a:pt x="108689" y="48045"/>
                  <a:pt x="106414" y="41044"/>
                  <a:pt x="102716" y="34780"/>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14" name="Google Shape;214;p7"/>
          <p:cNvSpPr/>
          <p:nvPr/>
        </p:nvSpPr>
        <p:spPr>
          <a:xfrm>
            <a:off x="4557713" y="2257425"/>
            <a:ext cx="2946400" cy="2947988"/>
          </a:xfrm>
          <a:custGeom>
            <a:rect b="b" l="l" r="r" t="t"/>
            <a:pathLst>
              <a:path extrusionOk="0" h="120000" w="120000">
                <a:moveTo>
                  <a:pt x="104284" y="94020"/>
                </a:moveTo>
                <a:lnTo>
                  <a:pt x="104284" y="94020"/>
                </a:lnTo>
                <a:cubicBezTo>
                  <a:pt x="98374" y="101713"/>
                  <a:pt x="90563" y="107734"/>
                  <a:pt x="81618" y="111490"/>
                </a:cubicBezTo>
                <a:lnTo>
                  <a:pt x="82863" y="115440"/>
                </a:lnTo>
                <a:lnTo>
                  <a:pt x="75847" y="110289"/>
                </a:lnTo>
                <a:lnTo>
                  <a:pt x="78491" y="101566"/>
                </a:lnTo>
                <a:lnTo>
                  <a:pt x="79736" y="105515"/>
                </a:lnTo>
                <a:cubicBezTo>
                  <a:pt x="87462" y="102164"/>
                  <a:pt x="94208" y="96900"/>
                  <a:pt x="99338" y="90221"/>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15" name="Google Shape;215;p7"/>
          <p:cNvSpPr/>
          <p:nvPr/>
        </p:nvSpPr>
        <p:spPr>
          <a:xfrm>
            <a:off x="4557713" y="2257425"/>
            <a:ext cx="2946400" cy="2947988"/>
          </a:xfrm>
          <a:custGeom>
            <a:rect b="b" l="l" r="r" t="t"/>
            <a:pathLst>
              <a:path extrusionOk="0" h="120000" w="120000">
                <a:moveTo>
                  <a:pt x="43216" y="113262"/>
                </a:moveTo>
                <a:lnTo>
                  <a:pt x="43216" y="113262"/>
                </a:lnTo>
                <a:cubicBezTo>
                  <a:pt x="33963" y="110346"/>
                  <a:pt x="25629" y="105070"/>
                  <a:pt x="19036" y="97953"/>
                </a:cubicBezTo>
                <a:lnTo>
                  <a:pt x="15751" y="100477"/>
                </a:lnTo>
                <a:lnTo>
                  <a:pt x="18189" y="92121"/>
                </a:lnTo>
                <a:lnTo>
                  <a:pt x="27289" y="91612"/>
                </a:lnTo>
                <a:lnTo>
                  <a:pt x="24005" y="94135"/>
                </a:lnTo>
                <a:cubicBezTo>
                  <a:pt x="29801" y="100248"/>
                  <a:pt x="37057" y="104784"/>
                  <a:pt x="45090" y="107316"/>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16" name="Google Shape;216;p7"/>
          <p:cNvSpPr/>
          <p:nvPr/>
        </p:nvSpPr>
        <p:spPr>
          <a:xfrm>
            <a:off x="4557713" y="2257425"/>
            <a:ext cx="2946400" cy="2947988"/>
          </a:xfrm>
          <a:custGeom>
            <a:rect b="b" l="l" r="r" t="t"/>
            <a:pathLst>
              <a:path extrusionOk="0" h="120000" w="120000">
                <a:moveTo>
                  <a:pt x="4160" y="60481"/>
                </a:moveTo>
                <a:lnTo>
                  <a:pt x="4160" y="60481"/>
                </a:lnTo>
                <a:cubicBezTo>
                  <a:pt x="4088" y="52073"/>
                  <a:pt x="5915" y="43758"/>
                  <a:pt x="9504" y="36156"/>
                </a:cubicBezTo>
                <a:lnTo>
                  <a:pt x="5937" y="34049"/>
                </a:lnTo>
                <a:lnTo>
                  <a:pt x="14598" y="33194"/>
                </a:lnTo>
                <a:lnTo>
                  <a:pt x="18467" y="41447"/>
                </a:lnTo>
                <a:lnTo>
                  <a:pt x="14901" y="39342"/>
                </a:lnTo>
                <a:lnTo>
                  <a:pt x="14901" y="39342"/>
                </a:lnTo>
                <a:cubicBezTo>
                  <a:pt x="11872" y="45955"/>
                  <a:pt x="10335" y="53153"/>
                  <a:pt x="10397" y="60427"/>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t/>
            </a:r>
            <a:endParaRPr b="1" i="0" sz="3200" u="none" cap="none" strike="noStrike">
              <a:solidFill>
                <a:schemeClr val="lt1"/>
              </a:solidFill>
              <a:latin typeface="Arial"/>
              <a:ea typeface="Arial"/>
              <a:cs typeface="Arial"/>
              <a:sym typeface="Arial"/>
            </a:endParaRPr>
          </a:p>
        </p:txBody>
      </p:sp>
      <p:sp>
        <p:nvSpPr>
          <p:cNvPr id="217" name="Google Shape;217;p7"/>
          <p:cNvSpPr/>
          <p:nvPr/>
        </p:nvSpPr>
        <p:spPr>
          <a:xfrm>
            <a:off x="4557713" y="2257425"/>
            <a:ext cx="2946400" cy="2947988"/>
          </a:xfrm>
          <a:custGeom>
            <a:rect b="b" l="l" r="r" t="t"/>
            <a:pathLst>
              <a:path extrusionOk="0" h="120000" w="120000">
                <a:moveTo>
                  <a:pt x="43943" y="6514"/>
                </a:moveTo>
                <a:lnTo>
                  <a:pt x="43943" y="6514"/>
                </a:lnTo>
                <a:cubicBezTo>
                  <a:pt x="52742" y="3872"/>
                  <a:pt x="62057" y="3443"/>
                  <a:pt x="71061" y="5262"/>
                </a:cubicBezTo>
                <a:lnTo>
                  <a:pt x="72252" y="1295"/>
                </a:lnTo>
                <a:lnTo>
                  <a:pt x="75160" y="9500"/>
                </a:lnTo>
                <a:lnTo>
                  <a:pt x="68070" y="15227"/>
                </a:lnTo>
                <a:lnTo>
                  <a:pt x="69260" y="11262"/>
                </a:lnTo>
                <a:lnTo>
                  <a:pt x="69260" y="11262"/>
                </a:lnTo>
                <a:cubicBezTo>
                  <a:pt x="61434" y="9775"/>
                  <a:pt x="53366" y="10194"/>
                  <a:pt x="45736" y="12485"/>
                </a:cubicBezTo>
                <a:close/>
              </a:path>
            </a:pathLst>
          </a:cu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alibri"/>
              <a:buNone/>
            </a:pPr>
            <a:r>
              <a:t/>
            </a:r>
            <a:endParaRPr b="1" i="0" sz="3200" u="none" cap="none" strike="noStrike">
              <a:solidFill>
                <a:schemeClr val="lt1"/>
              </a:solidFill>
              <a:latin typeface="Arial"/>
              <a:ea typeface="Arial"/>
              <a:cs typeface="Arial"/>
              <a:sym typeface="Arial"/>
            </a:endParaRPr>
          </a:p>
        </p:txBody>
      </p:sp>
      <p:cxnSp>
        <p:nvCxnSpPr>
          <p:cNvPr id="218" name="Google Shape;218;p7"/>
          <p:cNvCxnSpPr/>
          <p:nvPr/>
        </p:nvCxnSpPr>
        <p:spPr>
          <a:xfrm rot="-5400000">
            <a:off x="7046913" y="2012950"/>
            <a:ext cx="304800" cy="304800"/>
          </a:xfrm>
          <a:prstGeom prst="straightConnector1">
            <a:avLst/>
          </a:prstGeom>
          <a:noFill/>
          <a:ln cap="flat" cmpd="sng" w="12700">
            <a:solidFill>
              <a:srgbClr val="ADBACA"/>
            </a:solidFill>
            <a:prstDash val="solid"/>
            <a:miter lim="800000"/>
            <a:headEnd len="sm" w="sm" type="none"/>
            <a:tailEnd len="sm" w="sm" type="none"/>
          </a:ln>
        </p:spPr>
      </p:cxnSp>
      <p:cxnSp>
        <p:nvCxnSpPr>
          <p:cNvPr id="219" name="Google Shape;219;p7"/>
          <p:cNvCxnSpPr/>
          <p:nvPr/>
        </p:nvCxnSpPr>
        <p:spPr>
          <a:xfrm>
            <a:off x="7346950" y="2011363"/>
            <a:ext cx="657225" cy="0"/>
          </a:xfrm>
          <a:prstGeom prst="straightConnector1">
            <a:avLst/>
          </a:prstGeom>
          <a:noFill/>
          <a:ln cap="flat" cmpd="sng" w="12700">
            <a:solidFill>
              <a:srgbClr val="ADBACA"/>
            </a:solidFill>
            <a:prstDash val="solid"/>
            <a:miter lim="800000"/>
            <a:headEnd len="sm" w="sm" type="none"/>
            <a:tailEnd len="sm" w="sm" type="none"/>
          </a:ln>
        </p:spPr>
      </p:cxnSp>
      <p:cxnSp>
        <p:nvCxnSpPr>
          <p:cNvPr id="220" name="Google Shape;220;p7"/>
          <p:cNvCxnSpPr/>
          <p:nvPr/>
        </p:nvCxnSpPr>
        <p:spPr>
          <a:xfrm rot="10800000">
            <a:off x="4640263" y="2032000"/>
            <a:ext cx="309563" cy="387350"/>
          </a:xfrm>
          <a:prstGeom prst="straightConnector1">
            <a:avLst/>
          </a:prstGeom>
          <a:noFill/>
          <a:ln cap="flat" cmpd="sng" w="12700">
            <a:solidFill>
              <a:srgbClr val="ADBACA"/>
            </a:solidFill>
            <a:prstDash val="solid"/>
            <a:miter lim="800000"/>
            <a:headEnd len="sm" w="sm" type="none"/>
            <a:tailEnd len="sm" w="sm" type="none"/>
          </a:ln>
        </p:spPr>
      </p:cxnSp>
      <p:cxnSp>
        <p:nvCxnSpPr>
          <p:cNvPr id="221" name="Google Shape;221;p7"/>
          <p:cNvCxnSpPr/>
          <p:nvPr/>
        </p:nvCxnSpPr>
        <p:spPr>
          <a:xfrm flipH="1" rot="10800000">
            <a:off x="3756025" y="2032000"/>
            <a:ext cx="889000" cy="19050"/>
          </a:xfrm>
          <a:prstGeom prst="straightConnector1">
            <a:avLst/>
          </a:prstGeom>
          <a:noFill/>
          <a:ln cap="flat" cmpd="sng" w="12700">
            <a:solidFill>
              <a:srgbClr val="ADBACA"/>
            </a:solidFill>
            <a:prstDash val="solid"/>
            <a:miter lim="800000"/>
            <a:headEnd len="sm" w="sm" type="none"/>
            <a:tailEnd len="sm" w="sm" type="none"/>
          </a:ln>
        </p:spPr>
      </p:cxnSp>
      <p:cxnSp>
        <p:nvCxnSpPr>
          <p:cNvPr id="222" name="Google Shape;222;p7"/>
          <p:cNvCxnSpPr/>
          <p:nvPr/>
        </p:nvCxnSpPr>
        <p:spPr>
          <a:xfrm>
            <a:off x="7691438" y="4756150"/>
            <a:ext cx="471488" cy="1588"/>
          </a:xfrm>
          <a:prstGeom prst="straightConnector1">
            <a:avLst/>
          </a:prstGeom>
          <a:noFill/>
          <a:ln cap="flat" cmpd="sng" w="12700">
            <a:solidFill>
              <a:srgbClr val="ADBACA"/>
            </a:solidFill>
            <a:prstDash val="solid"/>
            <a:miter lim="800000"/>
            <a:headEnd len="sm" w="sm" type="none"/>
            <a:tailEnd len="sm" w="sm" type="none"/>
          </a:ln>
        </p:spPr>
      </p:cxnSp>
      <p:cxnSp>
        <p:nvCxnSpPr>
          <p:cNvPr id="223" name="Google Shape;223;p7"/>
          <p:cNvCxnSpPr/>
          <p:nvPr/>
        </p:nvCxnSpPr>
        <p:spPr>
          <a:xfrm flipH="1" rot="-5400000">
            <a:off x="7437438" y="4502150"/>
            <a:ext cx="304800" cy="203200"/>
          </a:xfrm>
          <a:prstGeom prst="straightConnector1">
            <a:avLst/>
          </a:prstGeom>
          <a:noFill/>
          <a:ln cap="flat" cmpd="sng" w="12700">
            <a:solidFill>
              <a:srgbClr val="ADBACA"/>
            </a:solidFill>
            <a:prstDash val="solid"/>
            <a:miter lim="800000"/>
            <a:headEnd len="sm" w="sm" type="none"/>
            <a:tailEnd len="sm" w="sm" type="none"/>
          </a:ln>
        </p:spPr>
      </p:cxnSp>
      <p:cxnSp>
        <p:nvCxnSpPr>
          <p:cNvPr id="224" name="Google Shape;224;p7"/>
          <p:cNvCxnSpPr/>
          <p:nvPr/>
        </p:nvCxnSpPr>
        <p:spPr>
          <a:xfrm>
            <a:off x="3787775" y="4754563"/>
            <a:ext cx="508000" cy="1588"/>
          </a:xfrm>
          <a:prstGeom prst="straightConnector1">
            <a:avLst/>
          </a:prstGeom>
          <a:noFill/>
          <a:ln cap="flat" cmpd="sng" w="12700">
            <a:solidFill>
              <a:srgbClr val="ADBACA"/>
            </a:solidFill>
            <a:prstDash val="solid"/>
            <a:miter lim="800000"/>
            <a:headEnd len="sm" w="sm" type="none"/>
            <a:tailEnd len="sm" w="sm" type="none"/>
          </a:ln>
        </p:spPr>
      </p:cxnSp>
      <p:cxnSp>
        <p:nvCxnSpPr>
          <p:cNvPr id="225" name="Google Shape;225;p7"/>
          <p:cNvCxnSpPr/>
          <p:nvPr/>
        </p:nvCxnSpPr>
        <p:spPr>
          <a:xfrm rot="5400000">
            <a:off x="4215606" y="4442619"/>
            <a:ext cx="382588" cy="241300"/>
          </a:xfrm>
          <a:prstGeom prst="straightConnector1">
            <a:avLst/>
          </a:prstGeom>
          <a:noFill/>
          <a:ln cap="flat" cmpd="sng" w="12700">
            <a:solidFill>
              <a:srgbClr val="ADBACA"/>
            </a:solidFill>
            <a:prstDash val="solid"/>
            <a:miter lim="800000"/>
            <a:headEnd len="sm" w="sm" type="none"/>
            <a:tailEnd len="sm" w="sm" type="none"/>
          </a:ln>
        </p:spPr>
      </p:cxnSp>
      <p:sp>
        <p:nvSpPr>
          <p:cNvPr id="226" name="Google Shape;226;p7"/>
          <p:cNvSpPr/>
          <p:nvPr/>
        </p:nvSpPr>
        <p:spPr>
          <a:xfrm>
            <a:off x="5749925" y="4654550"/>
            <a:ext cx="609600" cy="609600"/>
          </a:xfrm>
          <a:prstGeom prst="ellipse">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a:solidFill>
                <a:srgbClr val="FFFFFF"/>
              </a:solidFill>
              <a:latin typeface="Arial"/>
              <a:ea typeface="Arial"/>
              <a:cs typeface="Arial"/>
              <a:sym typeface="Arial"/>
            </a:endParaRPr>
          </a:p>
        </p:txBody>
      </p:sp>
      <p:sp>
        <p:nvSpPr>
          <p:cNvPr id="227" name="Google Shape;227;p7"/>
          <p:cNvSpPr/>
          <p:nvPr/>
        </p:nvSpPr>
        <p:spPr>
          <a:xfrm>
            <a:off x="5980113" y="4811713"/>
            <a:ext cx="192088" cy="352425"/>
          </a:xfrm>
          <a:custGeom>
            <a:rect b="b" l="l" r="r" t="t"/>
            <a:pathLst>
              <a:path extrusionOk="0" h="120" w="64">
                <a:moveTo>
                  <a:pt x="39" y="52"/>
                </a:moveTo>
                <a:cubicBezTo>
                  <a:pt x="34" y="54"/>
                  <a:pt x="23" y="49"/>
                  <a:pt x="23" y="49"/>
                </a:cubicBezTo>
                <a:cubicBezTo>
                  <a:pt x="10" y="41"/>
                  <a:pt x="28" y="73"/>
                  <a:pt x="28" y="73"/>
                </a:cubicBezTo>
                <a:cubicBezTo>
                  <a:pt x="28" y="73"/>
                  <a:pt x="28" y="83"/>
                  <a:pt x="30" y="84"/>
                </a:cubicBezTo>
                <a:cubicBezTo>
                  <a:pt x="49" y="58"/>
                  <a:pt x="44" y="50"/>
                  <a:pt x="39" y="52"/>
                </a:cubicBezTo>
                <a:close/>
                <a:moveTo>
                  <a:pt x="32" y="77"/>
                </a:moveTo>
                <a:cubicBezTo>
                  <a:pt x="31" y="77"/>
                  <a:pt x="24" y="58"/>
                  <a:pt x="25" y="54"/>
                </a:cubicBezTo>
                <a:cubicBezTo>
                  <a:pt x="30" y="54"/>
                  <a:pt x="35" y="56"/>
                  <a:pt x="37" y="55"/>
                </a:cubicBezTo>
                <a:cubicBezTo>
                  <a:pt x="45" y="51"/>
                  <a:pt x="34" y="77"/>
                  <a:pt x="32" y="77"/>
                </a:cubicBezTo>
                <a:close/>
                <a:moveTo>
                  <a:pt x="46" y="96"/>
                </a:moveTo>
                <a:cubicBezTo>
                  <a:pt x="18" y="96"/>
                  <a:pt x="18" y="96"/>
                  <a:pt x="18" y="96"/>
                </a:cubicBezTo>
                <a:cubicBezTo>
                  <a:pt x="17" y="96"/>
                  <a:pt x="16" y="97"/>
                  <a:pt x="16" y="98"/>
                </a:cubicBezTo>
                <a:cubicBezTo>
                  <a:pt x="16" y="99"/>
                  <a:pt x="17" y="100"/>
                  <a:pt x="18" y="100"/>
                </a:cubicBezTo>
                <a:cubicBezTo>
                  <a:pt x="46" y="100"/>
                  <a:pt x="46" y="100"/>
                  <a:pt x="46" y="100"/>
                </a:cubicBezTo>
                <a:cubicBezTo>
                  <a:pt x="47" y="100"/>
                  <a:pt x="48" y="99"/>
                  <a:pt x="48" y="98"/>
                </a:cubicBezTo>
                <a:cubicBezTo>
                  <a:pt x="48" y="97"/>
                  <a:pt x="47" y="96"/>
                  <a:pt x="46" y="96"/>
                </a:cubicBezTo>
                <a:close/>
                <a:moveTo>
                  <a:pt x="48" y="92"/>
                </a:moveTo>
                <a:cubicBezTo>
                  <a:pt x="48" y="63"/>
                  <a:pt x="64" y="51"/>
                  <a:pt x="64" y="34"/>
                </a:cubicBezTo>
                <a:cubicBezTo>
                  <a:pt x="64" y="19"/>
                  <a:pt x="54" y="0"/>
                  <a:pt x="32" y="0"/>
                </a:cubicBezTo>
                <a:cubicBezTo>
                  <a:pt x="11" y="0"/>
                  <a:pt x="0" y="18"/>
                  <a:pt x="0" y="34"/>
                </a:cubicBezTo>
                <a:cubicBezTo>
                  <a:pt x="0" y="52"/>
                  <a:pt x="16" y="63"/>
                  <a:pt x="16" y="92"/>
                </a:cubicBezTo>
                <a:cubicBezTo>
                  <a:pt x="32" y="92"/>
                  <a:pt x="32" y="92"/>
                  <a:pt x="32" y="92"/>
                </a:cubicBezTo>
                <a:cubicBezTo>
                  <a:pt x="32" y="92"/>
                  <a:pt x="47" y="92"/>
                  <a:pt x="48" y="92"/>
                </a:cubicBezTo>
                <a:close/>
                <a:moveTo>
                  <a:pt x="19" y="88"/>
                </a:moveTo>
                <a:cubicBezTo>
                  <a:pt x="19" y="61"/>
                  <a:pt x="4" y="51"/>
                  <a:pt x="4" y="34"/>
                </a:cubicBezTo>
                <a:cubicBezTo>
                  <a:pt x="4" y="19"/>
                  <a:pt x="14" y="4"/>
                  <a:pt x="32" y="4"/>
                </a:cubicBezTo>
                <a:cubicBezTo>
                  <a:pt x="51" y="4"/>
                  <a:pt x="60" y="20"/>
                  <a:pt x="60" y="34"/>
                </a:cubicBezTo>
                <a:cubicBezTo>
                  <a:pt x="60" y="50"/>
                  <a:pt x="45" y="61"/>
                  <a:pt x="45" y="88"/>
                </a:cubicBezTo>
                <a:cubicBezTo>
                  <a:pt x="44" y="88"/>
                  <a:pt x="32" y="88"/>
                  <a:pt x="32" y="88"/>
                </a:cubicBezTo>
                <a:lnTo>
                  <a:pt x="19" y="88"/>
                </a:lnTo>
                <a:close/>
                <a:moveTo>
                  <a:pt x="20" y="112"/>
                </a:moveTo>
                <a:cubicBezTo>
                  <a:pt x="20" y="112"/>
                  <a:pt x="20" y="113"/>
                  <a:pt x="20" y="116"/>
                </a:cubicBezTo>
                <a:cubicBezTo>
                  <a:pt x="20" y="118"/>
                  <a:pt x="22" y="120"/>
                  <a:pt x="24" y="120"/>
                </a:cubicBezTo>
                <a:cubicBezTo>
                  <a:pt x="40" y="120"/>
                  <a:pt x="40" y="120"/>
                  <a:pt x="40" y="120"/>
                </a:cubicBezTo>
                <a:cubicBezTo>
                  <a:pt x="42" y="120"/>
                  <a:pt x="44" y="118"/>
                  <a:pt x="44" y="116"/>
                </a:cubicBezTo>
                <a:cubicBezTo>
                  <a:pt x="44" y="113"/>
                  <a:pt x="44" y="112"/>
                  <a:pt x="44" y="112"/>
                </a:cubicBezTo>
                <a:lnTo>
                  <a:pt x="20" y="112"/>
                </a:lnTo>
                <a:close/>
                <a:moveTo>
                  <a:pt x="46" y="104"/>
                </a:moveTo>
                <a:cubicBezTo>
                  <a:pt x="18" y="104"/>
                  <a:pt x="18" y="104"/>
                  <a:pt x="18" y="104"/>
                </a:cubicBezTo>
                <a:cubicBezTo>
                  <a:pt x="17" y="104"/>
                  <a:pt x="16" y="105"/>
                  <a:pt x="16" y="106"/>
                </a:cubicBezTo>
                <a:cubicBezTo>
                  <a:pt x="16" y="107"/>
                  <a:pt x="17" y="108"/>
                  <a:pt x="18" y="108"/>
                </a:cubicBezTo>
                <a:cubicBezTo>
                  <a:pt x="46" y="108"/>
                  <a:pt x="46" y="108"/>
                  <a:pt x="46" y="108"/>
                </a:cubicBezTo>
                <a:cubicBezTo>
                  <a:pt x="47" y="108"/>
                  <a:pt x="48" y="107"/>
                  <a:pt x="48" y="106"/>
                </a:cubicBezTo>
                <a:cubicBezTo>
                  <a:pt x="48" y="105"/>
                  <a:pt x="47" y="104"/>
                  <a:pt x="46" y="104"/>
                </a:cubicBezTo>
                <a:close/>
              </a:path>
            </a:pathLst>
          </a:custGeom>
          <a:solidFill>
            <a:srgbClr val="FCFCFC"/>
          </a:solid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28" name="Google Shape;228;p7"/>
          <p:cNvSpPr/>
          <p:nvPr/>
        </p:nvSpPr>
        <p:spPr>
          <a:xfrm>
            <a:off x="6945313" y="3841750"/>
            <a:ext cx="608013" cy="609600"/>
          </a:xfrm>
          <a:prstGeom prst="ellipse">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a:solidFill>
                <a:srgbClr val="FFFFFF"/>
              </a:solidFill>
              <a:latin typeface="Arial"/>
              <a:ea typeface="Arial"/>
              <a:cs typeface="Arial"/>
              <a:sym typeface="Arial"/>
            </a:endParaRPr>
          </a:p>
        </p:txBody>
      </p:sp>
      <p:sp>
        <p:nvSpPr>
          <p:cNvPr id="229" name="Google Shape;229;p7"/>
          <p:cNvSpPr/>
          <p:nvPr/>
        </p:nvSpPr>
        <p:spPr>
          <a:xfrm>
            <a:off x="7127875" y="4024313"/>
            <a:ext cx="292100" cy="292100"/>
          </a:xfrm>
          <a:custGeom>
            <a:rect b="b" l="l" r="r" t="t"/>
            <a:pathLst>
              <a:path extrusionOk="0" h="114" w="114">
                <a:moveTo>
                  <a:pt x="100" y="68"/>
                </a:moveTo>
                <a:cubicBezTo>
                  <a:pt x="46" y="14"/>
                  <a:pt x="46" y="14"/>
                  <a:pt x="46" y="14"/>
                </a:cubicBezTo>
                <a:cubicBezTo>
                  <a:pt x="44" y="12"/>
                  <a:pt x="44" y="8"/>
                  <a:pt x="46" y="5"/>
                </a:cubicBezTo>
                <a:cubicBezTo>
                  <a:pt x="49" y="3"/>
                  <a:pt x="52" y="3"/>
                  <a:pt x="55" y="5"/>
                </a:cubicBezTo>
                <a:cubicBezTo>
                  <a:pt x="68" y="18"/>
                  <a:pt x="68" y="18"/>
                  <a:pt x="68" y="18"/>
                </a:cubicBezTo>
                <a:cubicBezTo>
                  <a:pt x="83" y="3"/>
                  <a:pt x="83" y="3"/>
                  <a:pt x="83" y="3"/>
                </a:cubicBezTo>
                <a:cubicBezTo>
                  <a:pt x="85" y="0"/>
                  <a:pt x="89" y="0"/>
                  <a:pt x="92" y="3"/>
                </a:cubicBezTo>
                <a:cubicBezTo>
                  <a:pt x="94" y="5"/>
                  <a:pt x="94" y="9"/>
                  <a:pt x="92" y="11"/>
                </a:cubicBezTo>
                <a:cubicBezTo>
                  <a:pt x="76" y="27"/>
                  <a:pt x="76" y="27"/>
                  <a:pt x="76" y="27"/>
                </a:cubicBezTo>
                <a:cubicBezTo>
                  <a:pt x="87" y="38"/>
                  <a:pt x="87" y="38"/>
                  <a:pt x="87" y="38"/>
                </a:cubicBezTo>
                <a:cubicBezTo>
                  <a:pt x="103" y="22"/>
                  <a:pt x="103" y="22"/>
                  <a:pt x="103" y="22"/>
                </a:cubicBezTo>
                <a:cubicBezTo>
                  <a:pt x="105" y="20"/>
                  <a:pt x="109" y="20"/>
                  <a:pt x="111" y="22"/>
                </a:cubicBezTo>
                <a:cubicBezTo>
                  <a:pt x="114" y="25"/>
                  <a:pt x="114" y="29"/>
                  <a:pt x="111" y="31"/>
                </a:cubicBezTo>
                <a:cubicBezTo>
                  <a:pt x="96" y="46"/>
                  <a:pt x="96" y="46"/>
                  <a:pt x="96" y="46"/>
                </a:cubicBezTo>
                <a:cubicBezTo>
                  <a:pt x="109" y="59"/>
                  <a:pt x="109" y="59"/>
                  <a:pt x="109" y="59"/>
                </a:cubicBezTo>
                <a:cubicBezTo>
                  <a:pt x="111" y="62"/>
                  <a:pt x="111" y="65"/>
                  <a:pt x="109" y="68"/>
                </a:cubicBezTo>
                <a:cubicBezTo>
                  <a:pt x="106" y="70"/>
                  <a:pt x="102" y="70"/>
                  <a:pt x="100" y="68"/>
                </a:cubicBezTo>
                <a:close/>
                <a:moveTo>
                  <a:pt x="76" y="89"/>
                </a:moveTo>
                <a:cubicBezTo>
                  <a:pt x="71" y="94"/>
                  <a:pt x="48" y="95"/>
                  <a:pt x="48" y="95"/>
                </a:cubicBezTo>
                <a:cubicBezTo>
                  <a:pt x="19" y="66"/>
                  <a:pt x="19" y="66"/>
                  <a:pt x="19" y="66"/>
                </a:cubicBezTo>
                <a:cubicBezTo>
                  <a:pt x="19" y="66"/>
                  <a:pt x="20" y="43"/>
                  <a:pt x="25" y="38"/>
                </a:cubicBezTo>
                <a:cubicBezTo>
                  <a:pt x="30" y="33"/>
                  <a:pt x="45" y="18"/>
                  <a:pt x="45" y="18"/>
                </a:cubicBezTo>
                <a:cubicBezTo>
                  <a:pt x="96" y="69"/>
                  <a:pt x="96" y="69"/>
                  <a:pt x="96" y="69"/>
                </a:cubicBezTo>
                <a:cubicBezTo>
                  <a:pt x="96" y="69"/>
                  <a:pt x="81" y="84"/>
                  <a:pt x="76" y="89"/>
                </a:cubicBezTo>
                <a:close/>
                <a:moveTo>
                  <a:pt x="19" y="72"/>
                </a:moveTo>
                <a:cubicBezTo>
                  <a:pt x="42" y="95"/>
                  <a:pt x="42" y="95"/>
                  <a:pt x="42" y="95"/>
                </a:cubicBezTo>
                <a:cubicBezTo>
                  <a:pt x="44" y="96"/>
                  <a:pt x="44" y="99"/>
                  <a:pt x="42" y="100"/>
                </a:cubicBezTo>
                <a:cubicBezTo>
                  <a:pt x="41" y="102"/>
                  <a:pt x="38" y="102"/>
                  <a:pt x="36" y="100"/>
                </a:cubicBezTo>
                <a:cubicBezTo>
                  <a:pt x="14" y="78"/>
                  <a:pt x="14" y="78"/>
                  <a:pt x="14" y="78"/>
                </a:cubicBezTo>
                <a:cubicBezTo>
                  <a:pt x="12" y="76"/>
                  <a:pt x="12" y="73"/>
                  <a:pt x="14" y="72"/>
                </a:cubicBezTo>
                <a:cubicBezTo>
                  <a:pt x="15" y="70"/>
                  <a:pt x="18" y="70"/>
                  <a:pt x="19" y="72"/>
                </a:cubicBezTo>
                <a:close/>
                <a:moveTo>
                  <a:pt x="31" y="100"/>
                </a:moveTo>
                <a:cubicBezTo>
                  <a:pt x="31" y="100"/>
                  <a:pt x="29" y="102"/>
                  <a:pt x="27" y="104"/>
                </a:cubicBezTo>
                <a:cubicBezTo>
                  <a:pt x="24" y="107"/>
                  <a:pt x="20" y="107"/>
                  <a:pt x="18" y="104"/>
                </a:cubicBezTo>
                <a:cubicBezTo>
                  <a:pt x="17" y="103"/>
                  <a:pt x="17" y="103"/>
                  <a:pt x="17" y="103"/>
                </a:cubicBezTo>
                <a:cubicBezTo>
                  <a:pt x="5" y="114"/>
                  <a:pt x="5" y="114"/>
                  <a:pt x="5" y="114"/>
                </a:cubicBezTo>
                <a:cubicBezTo>
                  <a:pt x="0" y="109"/>
                  <a:pt x="0" y="109"/>
                  <a:pt x="0" y="109"/>
                </a:cubicBezTo>
                <a:cubicBezTo>
                  <a:pt x="11" y="97"/>
                  <a:pt x="11" y="97"/>
                  <a:pt x="11" y="97"/>
                </a:cubicBezTo>
                <a:cubicBezTo>
                  <a:pt x="10" y="96"/>
                  <a:pt x="10" y="96"/>
                  <a:pt x="10" y="96"/>
                </a:cubicBezTo>
                <a:cubicBezTo>
                  <a:pt x="7" y="94"/>
                  <a:pt x="7" y="90"/>
                  <a:pt x="10" y="87"/>
                </a:cubicBezTo>
                <a:cubicBezTo>
                  <a:pt x="12" y="85"/>
                  <a:pt x="14" y="83"/>
                  <a:pt x="14" y="83"/>
                </a:cubicBezTo>
                <a:lnTo>
                  <a:pt x="31" y="100"/>
                </a:lnTo>
                <a:close/>
              </a:path>
            </a:pathLst>
          </a:custGeom>
          <a:solidFill>
            <a:srgbClr val="FCFCFC"/>
          </a:solid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30" name="Google Shape;230;p7"/>
          <p:cNvSpPr/>
          <p:nvPr/>
        </p:nvSpPr>
        <p:spPr>
          <a:xfrm>
            <a:off x="4506913" y="3841750"/>
            <a:ext cx="609600" cy="609600"/>
          </a:xfrm>
          <a:prstGeom prst="ellipse">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a:solidFill>
                <a:srgbClr val="FFFFFF"/>
              </a:solidFill>
              <a:latin typeface="Arial"/>
              <a:ea typeface="Arial"/>
              <a:cs typeface="Arial"/>
              <a:sym typeface="Arial"/>
            </a:endParaRPr>
          </a:p>
        </p:txBody>
      </p:sp>
      <p:sp>
        <p:nvSpPr>
          <p:cNvPr id="231" name="Google Shape;231;p7"/>
          <p:cNvSpPr/>
          <p:nvPr/>
        </p:nvSpPr>
        <p:spPr>
          <a:xfrm>
            <a:off x="4564063" y="3903663"/>
            <a:ext cx="450850" cy="547688"/>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Arial"/>
              <a:ea typeface="Arial"/>
              <a:cs typeface="Arial"/>
              <a:sym typeface="Arial"/>
            </a:endParaRPr>
          </a:p>
        </p:txBody>
      </p:sp>
      <p:sp>
        <p:nvSpPr>
          <p:cNvPr id="232" name="Google Shape;232;p7"/>
          <p:cNvSpPr/>
          <p:nvPr/>
        </p:nvSpPr>
        <p:spPr>
          <a:xfrm>
            <a:off x="4662488" y="3965575"/>
            <a:ext cx="300038" cy="368300"/>
          </a:xfrm>
          <a:custGeom>
            <a:rect b="b" l="l" r="r" t="t"/>
            <a:pathLst>
              <a:path extrusionOk="0" h="116" w="94">
                <a:moveTo>
                  <a:pt x="86" y="48"/>
                </a:moveTo>
                <a:cubicBezTo>
                  <a:pt x="86" y="22"/>
                  <a:pt x="86" y="22"/>
                  <a:pt x="86" y="22"/>
                </a:cubicBezTo>
                <a:cubicBezTo>
                  <a:pt x="86" y="14"/>
                  <a:pt x="80" y="8"/>
                  <a:pt x="72" y="8"/>
                </a:cubicBezTo>
                <a:cubicBezTo>
                  <a:pt x="64" y="8"/>
                  <a:pt x="58" y="14"/>
                  <a:pt x="58" y="22"/>
                </a:cubicBezTo>
                <a:cubicBezTo>
                  <a:pt x="58" y="46"/>
                  <a:pt x="58" y="46"/>
                  <a:pt x="58" y="46"/>
                </a:cubicBezTo>
                <a:cubicBezTo>
                  <a:pt x="69" y="53"/>
                  <a:pt x="76" y="64"/>
                  <a:pt x="76" y="78"/>
                </a:cubicBezTo>
                <a:cubicBezTo>
                  <a:pt x="76" y="99"/>
                  <a:pt x="59" y="116"/>
                  <a:pt x="38" y="116"/>
                </a:cubicBezTo>
                <a:cubicBezTo>
                  <a:pt x="17" y="116"/>
                  <a:pt x="0" y="99"/>
                  <a:pt x="0" y="78"/>
                </a:cubicBezTo>
                <a:cubicBezTo>
                  <a:pt x="0" y="57"/>
                  <a:pt x="17" y="40"/>
                  <a:pt x="38" y="40"/>
                </a:cubicBezTo>
                <a:cubicBezTo>
                  <a:pt x="42" y="40"/>
                  <a:pt x="46" y="41"/>
                  <a:pt x="50" y="42"/>
                </a:cubicBezTo>
                <a:cubicBezTo>
                  <a:pt x="50" y="22"/>
                  <a:pt x="50" y="22"/>
                  <a:pt x="50" y="22"/>
                </a:cubicBezTo>
                <a:cubicBezTo>
                  <a:pt x="50" y="10"/>
                  <a:pt x="60" y="0"/>
                  <a:pt x="72" y="0"/>
                </a:cubicBezTo>
                <a:cubicBezTo>
                  <a:pt x="84" y="0"/>
                  <a:pt x="94" y="10"/>
                  <a:pt x="94" y="22"/>
                </a:cubicBezTo>
                <a:cubicBezTo>
                  <a:pt x="94" y="48"/>
                  <a:pt x="94" y="48"/>
                  <a:pt x="94" y="48"/>
                </a:cubicBezTo>
                <a:lnTo>
                  <a:pt x="86" y="48"/>
                </a:lnTo>
                <a:close/>
                <a:moveTo>
                  <a:pt x="38" y="46"/>
                </a:moveTo>
                <a:cubicBezTo>
                  <a:pt x="20" y="46"/>
                  <a:pt x="6" y="60"/>
                  <a:pt x="6" y="78"/>
                </a:cubicBezTo>
                <a:cubicBezTo>
                  <a:pt x="6" y="96"/>
                  <a:pt x="20" y="110"/>
                  <a:pt x="38" y="110"/>
                </a:cubicBezTo>
                <a:cubicBezTo>
                  <a:pt x="56" y="110"/>
                  <a:pt x="70" y="96"/>
                  <a:pt x="70" y="78"/>
                </a:cubicBezTo>
                <a:cubicBezTo>
                  <a:pt x="70" y="60"/>
                  <a:pt x="56" y="46"/>
                  <a:pt x="38" y="46"/>
                </a:cubicBezTo>
                <a:close/>
                <a:moveTo>
                  <a:pt x="38" y="108"/>
                </a:moveTo>
                <a:cubicBezTo>
                  <a:pt x="21" y="108"/>
                  <a:pt x="8" y="95"/>
                  <a:pt x="8" y="78"/>
                </a:cubicBezTo>
                <a:cubicBezTo>
                  <a:pt x="8" y="62"/>
                  <a:pt x="21" y="48"/>
                  <a:pt x="38" y="48"/>
                </a:cubicBezTo>
                <a:cubicBezTo>
                  <a:pt x="55" y="48"/>
                  <a:pt x="68" y="62"/>
                  <a:pt x="68" y="78"/>
                </a:cubicBezTo>
                <a:cubicBezTo>
                  <a:pt x="68" y="95"/>
                  <a:pt x="55" y="108"/>
                  <a:pt x="38" y="108"/>
                </a:cubicBezTo>
                <a:close/>
                <a:moveTo>
                  <a:pt x="44" y="70"/>
                </a:moveTo>
                <a:cubicBezTo>
                  <a:pt x="44" y="67"/>
                  <a:pt x="41" y="64"/>
                  <a:pt x="38" y="64"/>
                </a:cubicBezTo>
                <a:cubicBezTo>
                  <a:pt x="35" y="64"/>
                  <a:pt x="32" y="67"/>
                  <a:pt x="32" y="70"/>
                </a:cubicBezTo>
                <a:cubicBezTo>
                  <a:pt x="32" y="73"/>
                  <a:pt x="34" y="75"/>
                  <a:pt x="37" y="76"/>
                </a:cubicBezTo>
                <a:cubicBezTo>
                  <a:pt x="32" y="94"/>
                  <a:pt x="32" y="94"/>
                  <a:pt x="32" y="94"/>
                </a:cubicBezTo>
                <a:cubicBezTo>
                  <a:pt x="44" y="94"/>
                  <a:pt x="44" y="94"/>
                  <a:pt x="44" y="94"/>
                </a:cubicBezTo>
                <a:cubicBezTo>
                  <a:pt x="39" y="76"/>
                  <a:pt x="39" y="76"/>
                  <a:pt x="39" y="76"/>
                </a:cubicBezTo>
                <a:cubicBezTo>
                  <a:pt x="42" y="75"/>
                  <a:pt x="44" y="73"/>
                  <a:pt x="44" y="70"/>
                </a:cubicBezTo>
                <a:close/>
              </a:path>
            </a:pathLst>
          </a:custGeom>
          <a:solidFill>
            <a:srgbClr val="FCFCFC"/>
          </a:solid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33" name="Google Shape;233;p7"/>
          <p:cNvSpPr/>
          <p:nvPr/>
        </p:nvSpPr>
        <p:spPr>
          <a:xfrm>
            <a:off x="6538913" y="2317750"/>
            <a:ext cx="609600" cy="609600"/>
          </a:xfrm>
          <a:prstGeom prst="ellipse">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a:solidFill>
                <a:srgbClr val="FFFFFF"/>
              </a:solidFill>
              <a:latin typeface="Arial"/>
              <a:ea typeface="Arial"/>
              <a:cs typeface="Arial"/>
              <a:sym typeface="Arial"/>
            </a:endParaRPr>
          </a:p>
        </p:txBody>
      </p:sp>
      <p:sp>
        <p:nvSpPr>
          <p:cNvPr id="234" name="Google Shape;234;p7"/>
          <p:cNvSpPr/>
          <p:nvPr/>
        </p:nvSpPr>
        <p:spPr>
          <a:xfrm>
            <a:off x="6691313" y="2435225"/>
            <a:ext cx="301625" cy="377825"/>
          </a:xfrm>
          <a:custGeom>
            <a:rect b="b" l="l" r="r" t="t"/>
            <a:pathLst>
              <a:path extrusionOk="0" h="114" w="90">
                <a:moveTo>
                  <a:pt x="47" y="70"/>
                </a:moveTo>
                <a:cubicBezTo>
                  <a:pt x="47" y="70"/>
                  <a:pt x="35" y="50"/>
                  <a:pt x="34" y="50"/>
                </a:cubicBezTo>
                <a:cubicBezTo>
                  <a:pt x="32" y="44"/>
                  <a:pt x="30" y="39"/>
                  <a:pt x="34" y="36"/>
                </a:cubicBezTo>
                <a:cubicBezTo>
                  <a:pt x="17" y="7"/>
                  <a:pt x="17" y="7"/>
                  <a:pt x="17" y="7"/>
                </a:cubicBezTo>
                <a:cubicBezTo>
                  <a:pt x="12" y="10"/>
                  <a:pt x="0" y="29"/>
                  <a:pt x="23" y="70"/>
                </a:cubicBezTo>
                <a:cubicBezTo>
                  <a:pt x="49" y="114"/>
                  <a:pt x="72" y="112"/>
                  <a:pt x="77" y="109"/>
                </a:cubicBezTo>
                <a:cubicBezTo>
                  <a:pt x="60" y="80"/>
                  <a:pt x="60" y="80"/>
                  <a:pt x="60" y="80"/>
                </a:cubicBezTo>
                <a:cubicBezTo>
                  <a:pt x="56" y="83"/>
                  <a:pt x="53" y="79"/>
                  <a:pt x="47" y="70"/>
                </a:cubicBezTo>
                <a:close/>
                <a:moveTo>
                  <a:pt x="89" y="98"/>
                </a:moveTo>
                <a:cubicBezTo>
                  <a:pt x="89" y="98"/>
                  <a:pt x="89" y="98"/>
                  <a:pt x="89" y="98"/>
                </a:cubicBezTo>
                <a:cubicBezTo>
                  <a:pt x="89" y="98"/>
                  <a:pt x="76" y="76"/>
                  <a:pt x="76" y="76"/>
                </a:cubicBezTo>
                <a:cubicBezTo>
                  <a:pt x="75" y="74"/>
                  <a:pt x="72" y="73"/>
                  <a:pt x="71" y="74"/>
                </a:cubicBezTo>
                <a:cubicBezTo>
                  <a:pt x="62" y="79"/>
                  <a:pt x="62" y="79"/>
                  <a:pt x="62" y="79"/>
                </a:cubicBezTo>
                <a:cubicBezTo>
                  <a:pt x="79" y="108"/>
                  <a:pt x="79" y="108"/>
                  <a:pt x="79" y="108"/>
                </a:cubicBezTo>
                <a:cubicBezTo>
                  <a:pt x="79" y="108"/>
                  <a:pt x="87" y="103"/>
                  <a:pt x="87" y="103"/>
                </a:cubicBezTo>
                <a:cubicBezTo>
                  <a:pt x="88" y="103"/>
                  <a:pt x="88" y="103"/>
                  <a:pt x="88" y="103"/>
                </a:cubicBezTo>
                <a:cubicBezTo>
                  <a:pt x="89" y="102"/>
                  <a:pt x="90" y="100"/>
                  <a:pt x="89" y="98"/>
                </a:cubicBezTo>
                <a:close/>
                <a:moveTo>
                  <a:pt x="44" y="30"/>
                </a:moveTo>
                <a:cubicBezTo>
                  <a:pt x="44" y="30"/>
                  <a:pt x="44" y="30"/>
                  <a:pt x="44" y="30"/>
                </a:cubicBezTo>
                <a:cubicBezTo>
                  <a:pt x="46" y="29"/>
                  <a:pt x="47" y="27"/>
                  <a:pt x="46" y="25"/>
                </a:cubicBezTo>
                <a:cubicBezTo>
                  <a:pt x="46" y="25"/>
                  <a:pt x="46" y="25"/>
                  <a:pt x="46" y="25"/>
                </a:cubicBezTo>
                <a:cubicBezTo>
                  <a:pt x="46" y="25"/>
                  <a:pt x="32" y="2"/>
                  <a:pt x="32" y="2"/>
                </a:cubicBezTo>
                <a:cubicBezTo>
                  <a:pt x="31" y="1"/>
                  <a:pt x="29" y="0"/>
                  <a:pt x="27" y="1"/>
                </a:cubicBezTo>
                <a:cubicBezTo>
                  <a:pt x="19" y="6"/>
                  <a:pt x="19" y="6"/>
                  <a:pt x="19" y="6"/>
                </a:cubicBezTo>
                <a:cubicBezTo>
                  <a:pt x="36" y="35"/>
                  <a:pt x="36" y="35"/>
                  <a:pt x="36" y="35"/>
                </a:cubicBezTo>
                <a:cubicBezTo>
                  <a:pt x="36" y="35"/>
                  <a:pt x="44" y="30"/>
                  <a:pt x="44" y="30"/>
                </a:cubicBezTo>
                <a:close/>
              </a:path>
            </a:pathLst>
          </a:custGeom>
          <a:solidFill>
            <a:srgbClr val="FCFCFC"/>
          </a:solid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35" name="Google Shape;235;p7"/>
          <p:cNvSpPr/>
          <p:nvPr/>
        </p:nvSpPr>
        <p:spPr>
          <a:xfrm>
            <a:off x="4913313" y="2317750"/>
            <a:ext cx="609600" cy="609600"/>
          </a:xfrm>
          <a:prstGeom prst="ellipse">
            <a:avLst/>
          </a:prstGeom>
          <a:solidFill>
            <a:srgbClr val="FCFCFC">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t/>
            </a:r>
            <a:endParaRPr b="1" i="0" sz="3200" u="none">
              <a:solidFill>
                <a:srgbClr val="FFFFFF"/>
              </a:solidFill>
              <a:latin typeface="Arial"/>
              <a:ea typeface="Arial"/>
              <a:cs typeface="Arial"/>
              <a:sym typeface="Arial"/>
            </a:endParaRPr>
          </a:p>
        </p:txBody>
      </p:sp>
      <p:sp>
        <p:nvSpPr>
          <p:cNvPr id="236" name="Google Shape;236;p7"/>
          <p:cNvSpPr/>
          <p:nvPr/>
        </p:nvSpPr>
        <p:spPr>
          <a:xfrm>
            <a:off x="4957763" y="2368550"/>
            <a:ext cx="434975" cy="506413"/>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a:solidFill>
                <a:schemeClr val="dk1"/>
              </a:solidFill>
              <a:latin typeface="Arial"/>
              <a:ea typeface="Arial"/>
              <a:cs typeface="Arial"/>
              <a:sym typeface="Arial"/>
            </a:endParaRPr>
          </a:p>
        </p:txBody>
      </p:sp>
      <p:sp>
        <p:nvSpPr>
          <p:cNvPr id="237" name="Google Shape;237;p7"/>
          <p:cNvSpPr/>
          <p:nvPr/>
        </p:nvSpPr>
        <p:spPr>
          <a:xfrm>
            <a:off x="5024438" y="2435225"/>
            <a:ext cx="319088" cy="374650"/>
          </a:xfrm>
          <a:custGeom>
            <a:rect b="b" l="l" r="r" t="t"/>
            <a:pathLst>
              <a:path extrusionOk="0" h="120" w="101">
                <a:moveTo>
                  <a:pt x="77" y="120"/>
                </a:moveTo>
                <a:cubicBezTo>
                  <a:pt x="57" y="120"/>
                  <a:pt x="57" y="120"/>
                  <a:pt x="57" y="120"/>
                </a:cubicBezTo>
                <a:cubicBezTo>
                  <a:pt x="44" y="120"/>
                  <a:pt x="33" y="109"/>
                  <a:pt x="33" y="96"/>
                </a:cubicBezTo>
                <a:cubicBezTo>
                  <a:pt x="33" y="60"/>
                  <a:pt x="33" y="60"/>
                  <a:pt x="33" y="60"/>
                </a:cubicBezTo>
                <a:cubicBezTo>
                  <a:pt x="57" y="60"/>
                  <a:pt x="57" y="60"/>
                  <a:pt x="57" y="60"/>
                </a:cubicBezTo>
                <a:cubicBezTo>
                  <a:pt x="57" y="68"/>
                  <a:pt x="57" y="68"/>
                  <a:pt x="57" y="68"/>
                </a:cubicBezTo>
                <a:cubicBezTo>
                  <a:pt x="57" y="72"/>
                  <a:pt x="60" y="76"/>
                  <a:pt x="65" y="76"/>
                </a:cubicBezTo>
                <a:cubicBezTo>
                  <a:pt x="69" y="76"/>
                  <a:pt x="69" y="76"/>
                  <a:pt x="69" y="76"/>
                </a:cubicBezTo>
                <a:cubicBezTo>
                  <a:pt x="73" y="76"/>
                  <a:pt x="77" y="72"/>
                  <a:pt x="77" y="68"/>
                </a:cubicBezTo>
                <a:cubicBezTo>
                  <a:pt x="77" y="60"/>
                  <a:pt x="77" y="60"/>
                  <a:pt x="77" y="60"/>
                </a:cubicBezTo>
                <a:cubicBezTo>
                  <a:pt x="101" y="60"/>
                  <a:pt x="101" y="60"/>
                  <a:pt x="101" y="60"/>
                </a:cubicBezTo>
                <a:cubicBezTo>
                  <a:pt x="101" y="96"/>
                  <a:pt x="101" y="96"/>
                  <a:pt x="101" y="96"/>
                </a:cubicBezTo>
                <a:cubicBezTo>
                  <a:pt x="101" y="109"/>
                  <a:pt x="90" y="120"/>
                  <a:pt x="77" y="120"/>
                </a:cubicBezTo>
                <a:close/>
                <a:moveTo>
                  <a:pt x="77" y="52"/>
                </a:moveTo>
                <a:cubicBezTo>
                  <a:pt x="77" y="48"/>
                  <a:pt x="73" y="44"/>
                  <a:pt x="69" y="44"/>
                </a:cubicBezTo>
                <a:cubicBezTo>
                  <a:pt x="69" y="44"/>
                  <a:pt x="69" y="44"/>
                  <a:pt x="69" y="44"/>
                </a:cubicBezTo>
                <a:cubicBezTo>
                  <a:pt x="69" y="20"/>
                  <a:pt x="69" y="20"/>
                  <a:pt x="69" y="20"/>
                </a:cubicBezTo>
                <a:cubicBezTo>
                  <a:pt x="69" y="20"/>
                  <a:pt x="64" y="20"/>
                  <a:pt x="77" y="20"/>
                </a:cubicBezTo>
                <a:cubicBezTo>
                  <a:pt x="90" y="20"/>
                  <a:pt x="101" y="29"/>
                  <a:pt x="101" y="44"/>
                </a:cubicBezTo>
                <a:cubicBezTo>
                  <a:pt x="101" y="52"/>
                  <a:pt x="101" y="55"/>
                  <a:pt x="101" y="56"/>
                </a:cubicBezTo>
                <a:cubicBezTo>
                  <a:pt x="77" y="56"/>
                  <a:pt x="77" y="56"/>
                  <a:pt x="77" y="56"/>
                </a:cubicBezTo>
                <a:lnTo>
                  <a:pt x="77" y="52"/>
                </a:lnTo>
                <a:close/>
                <a:moveTo>
                  <a:pt x="65" y="17"/>
                </a:moveTo>
                <a:cubicBezTo>
                  <a:pt x="65" y="10"/>
                  <a:pt x="62" y="5"/>
                  <a:pt x="54" y="5"/>
                </a:cubicBezTo>
                <a:cubicBezTo>
                  <a:pt x="47" y="5"/>
                  <a:pt x="41" y="11"/>
                  <a:pt x="37" y="22"/>
                </a:cubicBezTo>
                <a:cubicBezTo>
                  <a:pt x="36" y="24"/>
                  <a:pt x="36" y="24"/>
                  <a:pt x="36" y="24"/>
                </a:cubicBezTo>
                <a:cubicBezTo>
                  <a:pt x="31" y="37"/>
                  <a:pt x="24" y="44"/>
                  <a:pt x="15" y="44"/>
                </a:cubicBezTo>
                <a:cubicBezTo>
                  <a:pt x="11" y="44"/>
                  <a:pt x="8" y="42"/>
                  <a:pt x="4" y="39"/>
                </a:cubicBezTo>
                <a:cubicBezTo>
                  <a:pt x="1" y="37"/>
                  <a:pt x="0" y="34"/>
                  <a:pt x="0" y="30"/>
                </a:cubicBezTo>
                <a:cubicBezTo>
                  <a:pt x="0" y="29"/>
                  <a:pt x="0" y="28"/>
                  <a:pt x="2" y="28"/>
                </a:cubicBezTo>
                <a:cubicBezTo>
                  <a:pt x="3" y="28"/>
                  <a:pt x="4" y="29"/>
                  <a:pt x="5" y="32"/>
                </a:cubicBezTo>
                <a:cubicBezTo>
                  <a:pt x="7" y="36"/>
                  <a:pt x="10" y="39"/>
                  <a:pt x="15" y="39"/>
                </a:cubicBezTo>
                <a:cubicBezTo>
                  <a:pt x="18" y="39"/>
                  <a:pt x="21" y="38"/>
                  <a:pt x="23" y="35"/>
                </a:cubicBezTo>
                <a:cubicBezTo>
                  <a:pt x="26" y="33"/>
                  <a:pt x="28" y="29"/>
                  <a:pt x="31" y="22"/>
                </a:cubicBezTo>
                <a:cubicBezTo>
                  <a:pt x="33" y="18"/>
                  <a:pt x="33" y="18"/>
                  <a:pt x="33" y="18"/>
                </a:cubicBezTo>
                <a:cubicBezTo>
                  <a:pt x="38" y="6"/>
                  <a:pt x="45" y="0"/>
                  <a:pt x="54" y="0"/>
                </a:cubicBezTo>
                <a:cubicBezTo>
                  <a:pt x="65" y="0"/>
                  <a:pt x="70" y="6"/>
                  <a:pt x="70" y="17"/>
                </a:cubicBezTo>
                <a:cubicBezTo>
                  <a:pt x="70" y="17"/>
                  <a:pt x="70" y="17"/>
                  <a:pt x="70" y="17"/>
                </a:cubicBezTo>
                <a:lnTo>
                  <a:pt x="65" y="17"/>
                </a:lnTo>
                <a:close/>
                <a:moveTo>
                  <a:pt x="73" y="54"/>
                </a:moveTo>
                <a:cubicBezTo>
                  <a:pt x="73" y="66"/>
                  <a:pt x="73" y="66"/>
                  <a:pt x="73" y="66"/>
                </a:cubicBezTo>
                <a:cubicBezTo>
                  <a:pt x="73" y="69"/>
                  <a:pt x="70" y="72"/>
                  <a:pt x="67" y="72"/>
                </a:cubicBezTo>
                <a:cubicBezTo>
                  <a:pt x="64" y="72"/>
                  <a:pt x="61" y="69"/>
                  <a:pt x="61" y="66"/>
                </a:cubicBezTo>
                <a:cubicBezTo>
                  <a:pt x="61" y="54"/>
                  <a:pt x="61" y="54"/>
                  <a:pt x="61" y="54"/>
                </a:cubicBezTo>
                <a:cubicBezTo>
                  <a:pt x="61" y="51"/>
                  <a:pt x="64" y="48"/>
                  <a:pt x="67" y="48"/>
                </a:cubicBezTo>
                <a:cubicBezTo>
                  <a:pt x="70" y="48"/>
                  <a:pt x="73" y="51"/>
                  <a:pt x="73" y="54"/>
                </a:cubicBezTo>
                <a:close/>
                <a:moveTo>
                  <a:pt x="57" y="20"/>
                </a:moveTo>
                <a:cubicBezTo>
                  <a:pt x="70" y="20"/>
                  <a:pt x="65" y="20"/>
                  <a:pt x="65" y="20"/>
                </a:cubicBezTo>
                <a:cubicBezTo>
                  <a:pt x="65" y="44"/>
                  <a:pt x="65" y="44"/>
                  <a:pt x="65" y="44"/>
                </a:cubicBezTo>
                <a:cubicBezTo>
                  <a:pt x="61" y="44"/>
                  <a:pt x="57" y="48"/>
                  <a:pt x="57" y="52"/>
                </a:cubicBezTo>
                <a:cubicBezTo>
                  <a:pt x="57" y="56"/>
                  <a:pt x="57" y="56"/>
                  <a:pt x="57" y="56"/>
                </a:cubicBezTo>
                <a:cubicBezTo>
                  <a:pt x="33" y="56"/>
                  <a:pt x="33" y="56"/>
                  <a:pt x="33" y="56"/>
                </a:cubicBezTo>
                <a:cubicBezTo>
                  <a:pt x="33" y="55"/>
                  <a:pt x="33" y="52"/>
                  <a:pt x="33" y="44"/>
                </a:cubicBezTo>
                <a:cubicBezTo>
                  <a:pt x="33" y="29"/>
                  <a:pt x="44" y="20"/>
                  <a:pt x="57" y="20"/>
                </a:cubicBezTo>
                <a:close/>
              </a:path>
            </a:pathLst>
          </a:custGeom>
          <a:solidFill>
            <a:srgbClr val="FCFCFC"/>
          </a:solid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sp>
        <p:nvSpPr>
          <p:cNvPr id="238" name="Google Shape;238;p7"/>
          <p:cNvSpPr txBox="1"/>
          <p:nvPr/>
        </p:nvSpPr>
        <p:spPr>
          <a:xfrm>
            <a:off x="2856230" y="1301115"/>
            <a:ext cx="2536825" cy="24574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Free and open source</a:t>
            </a:r>
            <a:endParaRPr b="1" i="0" sz="1600" u="none">
              <a:solidFill>
                <a:srgbClr val="FFFFFF"/>
              </a:solidFill>
              <a:latin typeface="Arial"/>
              <a:ea typeface="Arial"/>
              <a:cs typeface="Arial"/>
              <a:sym typeface="Arial"/>
            </a:endParaRPr>
          </a:p>
        </p:txBody>
      </p:sp>
      <p:sp>
        <p:nvSpPr>
          <p:cNvPr id="239" name="Google Shape;239;p7"/>
          <p:cNvSpPr txBox="1"/>
          <p:nvPr/>
        </p:nvSpPr>
        <p:spPr>
          <a:xfrm>
            <a:off x="1198563" y="2141538"/>
            <a:ext cx="2481300" cy="2463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1" i="0" lang="en-US" sz="1600" u="none">
                <a:solidFill>
                  <a:srgbClr val="FFFFFF"/>
                </a:solidFill>
              </a:rPr>
              <a:t>Simple and easy to learn</a:t>
            </a:r>
            <a:endParaRPr b="1" i="0" sz="1600" u="none">
              <a:solidFill>
                <a:srgbClr val="FFFFFF"/>
              </a:solidFill>
            </a:endParaRPr>
          </a:p>
        </p:txBody>
      </p:sp>
      <p:sp>
        <p:nvSpPr>
          <p:cNvPr id="240" name="Google Shape;240;p7"/>
          <p:cNvSpPr txBox="1"/>
          <p:nvPr/>
        </p:nvSpPr>
        <p:spPr>
          <a:xfrm>
            <a:off x="1844675" y="3292158"/>
            <a:ext cx="1454150" cy="49212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Easy code for AI and ML</a:t>
            </a:r>
            <a:endParaRPr b="1" i="0" sz="1600" u="none">
              <a:solidFill>
                <a:srgbClr val="FFFFFF"/>
              </a:solidFill>
              <a:latin typeface="Arial"/>
              <a:ea typeface="Arial"/>
              <a:cs typeface="Arial"/>
              <a:sym typeface="Arial"/>
            </a:endParaRPr>
          </a:p>
        </p:txBody>
      </p:sp>
      <p:sp>
        <p:nvSpPr>
          <p:cNvPr id="241" name="Google Shape;241;p7"/>
          <p:cNvSpPr txBox="1"/>
          <p:nvPr/>
        </p:nvSpPr>
        <p:spPr>
          <a:xfrm>
            <a:off x="1119188" y="4794250"/>
            <a:ext cx="2560500" cy="2463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FFFFFF"/>
              </a:buClr>
              <a:buSzPts val="1200"/>
              <a:buFont typeface="Arial"/>
              <a:buNone/>
            </a:pPr>
            <a:r>
              <a:rPr b="1" i="0" lang="en-US" sz="1600" u="none">
                <a:solidFill>
                  <a:srgbClr val="FFFFFF"/>
                </a:solidFill>
              </a:rPr>
              <a:t>Predefined packages</a:t>
            </a:r>
            <a:endParaRPr b="1" i="0" sz="1600" u="none">
              <a:solidFill>
                <a:srgbClr val="FFFFFF"/>
              </a:solidFill>
            </a:endParaRPr>
          </a:p>
        </p:txBody>
      </p:sp>
      <p:sp>
        <p:nvSpPr>
          <p:cNvPr id="242" name="Google Shape;242;p7"/>
          <p:cNvSpPr txBox="1"/>
          <p:nvPr/>
        </p:nvSpPr>
        <p:spPr>
          <a:xfrm>
            <a:off x="6539230" y="1301750"/>
            <a:ext cx="2877185" cy="24574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High - level language</a:t>
            </a:r>
            <a:endParaRPr b="1" i="0" sz="1600" u="none">
              <a:solidFill>
                <a:srgbClr val="FFFFFF"/>
              </a:solidFill>
              <a:latin typeface="Arial"/>
              <a:ea typeface="Arial"/>
              <a:cs typeface="Arial"/>
              <a:sym typeface="Arial"/>
            </a:endParaRPr>
          </a:p>
        </p:txBody>
      </p:sp>
      <p:sp>
        <p:nvSpPr>
          <p:cNvPr id="243" name="Google Shape;243;p7"/>
          <p:cNvSpPr txBox="1"/>
          <p:nvPr/>
        </p:nvSpPr>
        <p:spPr>
          <a:xfrm>
            <a:off x="8228013" y="2141538"/>
            <a:ext cx="25383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1" i="0" lang="en-US" sz="1600" u="none">
                <a:solidFill>
                  <a:srgbClr val="FFFFFF"/>
                </a:solidFill>
              </a:rPr>
              <a:t>Portable</a:t>
            </a:r>
            <a:endParaRPr b="1" i="0" sz="1600" u="none">
              <a:solidFill>
                <a:srgbClr val="FFFFFF"/>
              </a:solidFill>
            </a:endParaRPr>
          </a:p>
        </p:txBody>
      </p:sp>
      <p:sp>
        <p:nvSpPr>
          <p:cNvPr id="244" name="Google Shape;244;p7"/>
          <p:cNvSpPr txBox="1"/>
          <p:nvPr/>
        </p:nvSpPr>
        <p:spPr>
          <a:xfrm>
            <a:off x="8392795" y="3046095"/>
            <a:ext cx="2373630" cy="4921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Supports different programming paradigm</a:t>
            </a:r>
            <a:endParaRPr b="1" i="0" sz="1600" u="none">
              <a:solidFill>
                <a:srgbClr val="FFFFFF"/>
              </a:solidFill>
              <a:latin typeface="Arial"/>
              <a:ea typeface="Arial"/>
              <a:cs typeface="Arial"/>
              <a:sym typeface="Arial"/>
            </a:endParaRPr>
          </a:p>
        </p:txBody>
      </p:sp>
      <p:sp>
        <p:nvSpPr>
          <p:cNvPr id="245" name="Google Shape;245;p7"/>
          <p:cNvSpPr txBox="1"/>
          <p:nvPr/>
        </p:nvSpPr>
        <p:spPr>
          <a:xfrm>
            <a:off x="8228013" y="4770438"/>
            <a:ext cx="25383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200"/>
              <a:buFont typeface="Arial"/>
              <a:buNone/>
            </a:pPr>
            <a:r>
              <a:rPr b="1" i="0" lang="en-US" sz="1600" u="none">
                <a:solidFill>
                  <a:srgbClr val="FFFFFF"/>
                </a:solidFill>
              </a:rPr>
              <a:t>Extensible</a:t>
            </a:r>
            <a:endParaRPr b="1" i="0" sz="1600" u="none">
              <a:solidFill>
                <a:srgbClr val="FFFFFF"/>
              </a:solidFill>
            </a:endParaRPr>
          </a:p>
        </p:txBody>
      </p:sp>
      <p:sp>
        <p:nvSpPr>
          <p:cNvPr id="246" name="Google Shape;246;p7"/>
          <p:cNvSpPr txBox="1"/>
          <p:nvPr/>
        </p:nvSpPr>
        <p:spPr>
          <a:xfrm>
            <a:off x="5387340" y="3443605"/>
            <a:ext cx="12345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USES OF </a:t>
            </a:r>
            <a:r>
              <a:rPr b="0" i="0" lang="en-US" sz="2400" u="none">
                <a:solidFill>
                  <a:schemeClr val="lt1"/>
                </a:solidFill>
                <a:latin typeface="Calibri"/>
                <a:ea typeface="Calibri"/>
                <a:cs typeface="Calibri"/>
                <a:sym typeface="Calibri"/>
              </a:rPr>
              <a:t>PYTHON</a:t>
            </a:r>
            <a:endParaRPr b="0" i="0" sz="2400" u="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t/>
            </a:r>
            <a:endParaRPr/>
          </a:p>
        </p:txBody>
      </p:sp>
      <p:cxnSp>
        <p:nvCxnSpPr>
          <p:cNvPr id="252" name="Google Shape;252;p8"/>
          <p:cNvCxnSpPr/>
          <p:nvPr/>
        </p:nvCxnSpPr>
        <p:spPr>
          <a:xfrm>
            <a:off x="-53975" y="28575"/>
            <a:ext cx="3440113" cy="1374775"/>
          </a:xfrm>
          <a:prstGeom prst="straightConnector1">
            <a:avLst/>
          </a:prstGeom>
          <a:noFill/>
          <a:ln cap="flat" cmpd="sng" w="44450">
            <a:solidFill>
              <a:srgbClr val="F2F2F2"/>
            </a:solidFill>
            <a:prstDash val="solid"/>
            <a:miter lim="800000"/>
            <a:headEnd len="sm" w="sm" type="none"/>
            <a:tailEnd len="sm" w="sm" type="none"/>
          </a:ln>
        </p:spPr>
      </p:cxnSp>
      <p:cxnSp>
        <p:nvCxnSpPr>
          <p:cNvPr id="253" name="Google Shape;253;p8"/>
          <p:cNvCxnSpPr/>
          <p:nvPr/>
        </p:nvCxnSpPr>
        <p:spPr>
          <a:xfrm flipH="1" rot="10800000">
            <a:off x="695325" y="3724275"/>
            <a:ext cx="2305050" cy="1798638"/>
          </a:xfrm>
          <a:prstGeom prst="straightConnector1">
            <a:avLst/>
          </a:prstGeom>
          <a:noFill/>
          <a:ln cap="flat" cmpd="sng" w="9525">
            <a:solidFill>
              <a:schemeClr val="lt1"/>
            </a:solidFill>
            <a:prstDash val="solid"/>
            <a:miter lim="800000"/>
            <a:headEnd len="med" w="med" type="oval"/>
            <a:tailEnd len="sm" w="sm" type="none"/>
          </a:ln>
        </p:spPr>
      </p:cxnSp>
      <p:cxnSp>
        <p:nvCxnSpPr>
          <p:cNvPr id="254" name="Google Shape;254;p8"/>
          <p:cNvCxnSpPr/>
          <p:nvPr/>
        </p:nvCxnSpPr>
        <p:spPr>
          <a:xfrm flipH="1" rot="10800000">
            <a:off x="6096000" y="2824163"/>
            <a:ext cx="2303463" cy="1798638"/>
          </a:xfrm>
          <a:prstGeom prst="straightConnector1">
            <a:avLst/>
          </a:prstGeom>
          <a:noFill/>
          <a:ln cap="flat" cmpd="sng" w="9525">
            <a:solidFill>
              <a:schemeClr val="lt1"/>
            </a:solidFill>
            <a:prstDash val="solid"/>
            <a:miter lim="800000"/>
            <a:headEnd len="sm" w="sm" type="none"/>
            <a:tailEnd len="sm" w="sm" type="none"/>
          </a:ln>
        </p:spPr>
      </p:cxnSp>
      <p:cxnSp>
        <p:nvCxnSpPr>
          <p:cNvPr id="255" name="Google Shape;255;p8"/>
          <p:cNvCxnSpPr/>
          <p:nvPr/>
        </p:nvCxnSpPr>
        <p:spPr>
          <a:xfrm>
            <a:off x="3000375" y="3724275"/>
            <a:ext cx="3095625" cy="898525"/>
          </a:xfrm>
          <a:prstGeom prst="straightConnector1">
            <a:avLst/>
          </a:prstGeom>
          <a:noFill/>
          <a:ln cap="flat" cmpd="sng" w="9525">
            <a:solidFill>
              <a:schemeClr val="lt1"/>
            </a:solidFill>
            <a:prstDash val="solid"/>
            <a:miter lim="800000"/>
            <a:headEnd len="sm" w="sm" type="none"/>
            <a:tailEnd len="sm" w="sm" type="none"/>
          </a:ln>
        </p:spPr>
      </p:cxnSp>
      <p:cxnSp>
        <p:nvCxnSpPr>
          <p:cNvPr id="256" name="Google Shape;256;p8"/>
          <p:cNvCxnSpPr/>
          <p:nvPr/>
        </p:nvCxnSpPr>
        <p:spPr>
          <a:xfrm>
            <a:off x="8396288" y="2824163"/>
            <a:ext cx="3095625" cy="900113"/>
          </a:xfrm>
          <a:prstGeom prst="straightConnector1">
            <a:avLst/>
          </a:prstGeom>
          <a:noFill/>
          <a:ln cap="flat" cmpd="sng" w="9525">
            <a:solidFill>
              <a:schemeClr val="lt1"/>
            </a:solidFill>
            <a:prstDash val="solid"/>
            <a:miter lim="800000"/>
            <a:headEnd len="sm" w="sm" type="none"/>
            <a:tailEnd len="sm" w="sm" type="none"/>
          </a:ln>
        </p:spPr>
      </p:cxnSp>
      <p:sp>
        <p:nvSpPr>
          <p:cNvPr id="257" name="Google Shape;257;p8"/>
          <p:cNvSpPr/>
          <p:nvPr/>
        </p:nvSpPr>
        <p:spPr>
          <a:xfrm>
            <a:off x="635000" y="5446713"/>
            <a:ext cx="142875" cy="1444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8" name="Google Shape;258;p8"/>
          <p:cNvSpPr/>
          <p:nvPr/>
        </p:nvSpPr>
        <p:spPr>
          <a:xfrm>
            <a:off x="2954338" y="3656013"/>
            <a:ext cx="144463" cy="1444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59" name="Google Shape;259;p8"/>
          <p:cNvSpPr/>
          <p:nvPr/>
        </p:nvSpPr>
        <p:spPr>
          <a:xfrm>
            <a:off x="6024563" y="4551363"/>
            <a:ext cx="142875" cy="1444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0" name="Google Shape;260;p8"/>
          <p:cNvSpPr/>
          <p:nvPr/>
        </p:nvSpPr>
        <p:spPr>
          <a:xfrm>
            <a:off x="8382000" y="2751138"/>
            <a:ext cx="142875" cy="1444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1" name="Google Shape;261;p8"/>
          <p:cNvSpPr/>
          <p:nvPr/>
        </p:nvSpPr>
        <p:spPr>
          <a:xfrm>
            <a:off x="11414125" y="3622675"/>
            <a:ext cx="144463" cy="1444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2" name="Google Shape;262;p8"/>
          <p:cNvSpPr txBox="1"/>
          <p:nvPr/>
        </p:nvSpPr>
        <p:spPr>
          <a:xfrm>
            <a:off x="1487488" y="5281613"/>
            <a:ext cx="350393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Solve complex problems</a:t>
            </a:r>
            <a:endParaRPr b="0" i="0" sz="2400" u="none">
              <a:solidFill>
                <a:srgbClr val="FFFFFF"/>
              </a:solidFill>
              <a:latin typeface="Arial"/>
              <a:ea typeface="Arial"/>
              <a:cs typeface="Arial"/>
              <a:sym typeface="Arial"/>
            </a:endParaRPr>
          </a:p>
        </p:txBody>
      </p:sp>
      <p:sp>
        <p:nvSpPr>
          <p:cNvPr id="263" name="Google Shape;263;p8"/>
          <p:cNvSpPr txBox="1"/>
          <p:nvPr/>
        </p:nvSpPr>
        <p:spPr>
          <a:xfrm>
            <a:off x="3145155" y="2859405"/>
            <a:ext cx="3747770"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Uncover patterns and trends in data</a:t>
            </a:r>
            <a:endParaRPr b="0" i="0" sz="2400" u="none">
              <a:solidFill>
                <a:srgbClr val="FFFFFF"/>
              </a:solidFill>
              <a:latin typeface="Arial"/>
              <a:ea typeface="Arial"/>
              <a:cs typeface="Arial"/>
              <a:sym typeface="Arial"/>
            </a:endParaRPr>
          </a:p>
        </p:txBody>
      </p:sp>
      <p:sp>
        <p:nvSpPr>
          <p:cNvPr id="264" name="Google Shape;264;p8"/>
          <p:cNvSpPr txBox="1"/>
          <p:nvPr/>
        </p:nvSpPr>
        <p:spPr>
          <a:xfrm>
            <a:off x="6646863" y="4435475"/>
            <a:ext cx="3554730"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Improve decision making</a:t>
            </a:r>
            <a:endParaRPr b="0" i="0" sz="2400" u="none">
              <a:solidFill>
                <a:srgbClr val="FFFFFF"/>
              </a:solidFill>
              <a:latin typeface="Arial"/>
              <a:ea typeface="Arial"/>
              <a:cs typeface="Arial"/>
              <a:sym typeface="Arial"/>
            </a:endParaRPr>
          </a:p>
        </p:txBody>
      </p:sp>
      <p:sp>
        <p:nvSpPr>
          <p:cNvPr id="265" name="Google Shape;265;p8"/>
          <p:cNvSpPr txBox="1"/>
          <p:nvPr/>
        </p:nvSpPr>
        <p:spPr>
          <a:xfrm>
            <a:off x="8183880" y="1776730"/>
            <a:ext cx="3230245" cy="8299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a:solidFill>
                  <a:srgbClr val="FFFFFF"/>
                </a:solidFill>
                <a:latin typeface="Arial"/>
                <a:ea typeface="Arial"/>
                <a:cs typeface="Arial"/>
                <a:sym typeface="Arial"/>
              </a:rPr>
              <a:t>Increase in Data generation</a:t>
            </a:r>
            <a:endParaRPr b="0" i="0" sz="2400" u="none">
              <a:solidFill>
                <a:srgbClr val="FFFFFF"/>
              </a:solidFill>
              <a:latin typeface="Arial"/>
              <a:ea typeface="Arial"/>
              <a:cs typeface="Arial"/>
              <a:sym typeface="Arial"/>
            </a:endParaRPr>
          </a:p>
        </p:txBody>
      </p:sp>
      <p:sp>
        <p:nvSpPr>
          <p:cNvPr id="266" name="Google Shape;266;p8"/>
          <p:cNvSpPr/>
          <p:nvPr/>
        </p:nvSpPr>
        <p:spPr>
          <a:xfrm>
            <a:off x="3308350" y="1233488"/>
            <a:ext cx="371475" cy="369888"/>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7" name="Google Shape;267;p8"/>
          <p:cNvSpPr/>
          <p:nvPr/>
        </p:nvSpPr>
        <p:spPr>
          <a:xfrm>
            <a:off x="0" y="0"/>
            <a:ext cx="2540000" cy="2087563"/>
          </a:xfrm>
          <a:custGeom>
            <a:rect b="b" l="l" r="r" t="t"/>
            <a:pathLst>
              <a:path extrusionOk="0" h="2088314" w="2540168">
                <a:moveTo>
                  <a:pt x="0" y="0"/>
                </a:moveTo>
                <a:lnTo>
                  <a:pt x="2540168" y="0"/>
                </a:lnTo>
                <a:lnTo>
                  <a:pt x="1877145" y="2088314"/>
                </a:lnTo>
                <a:lnTo>
                  <a:pt x="0" y="2088314"/>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268" name="Google Shape;268;p8"/>
          <p:cNvSpPr txBox="1"/>
          <p:nvPr/>
        </p:nvSpPr>
        <p:spPr>
          <a:xfrm flipH="1">
            <a:off x="3543935" y="454660"/>
            <a:ext cx="7022465" cy="521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NEED FOR MACHINE LEARNING</a:t>
            </a:r>
            <a:endParaRPr b="1" i="0" sz="2800" u="none">
              <a:solidFill>
                <a:srgbClr val="FFFFFF"/>
              </a:solidFill>
              <a:latin typeface="Arial"/>
              <a:ea typeface="Arial"/>
              <a:cs typeface="Arial"/>
              <a:sym typeface="Arial"/>
            </a:endParaRPr>
          </a:p>
        </p:txBody>
      </p:sp>
      <p:pic>
        <p:nvPicPr>
          <p:cNvPr id="269" name="Google Shape;269;p8"/>
          <p:cNvPicPr preferRelativeResize="0"/>
          <p:nvPr>
            <p:ph idx="1" type="body"/>
          </p:nvPr>
        </p:nvPicPr>
        <p:blipFill rotWithShape="1">
          <a:blip r:embed="rId3">
            <a:alphaModFix/>
          </a:blip>
          <a:srcRect b="0" l="0" r="0" t="0"/>
          <a:stretch/>
        </p:blipFill>
        <p:spPr>
          <a:xfrm>
            <a:off x="10370185" y="2301240"/>
            <a:ext cx="594360" cy="594360"/>
          </a:xfrm>
          <a:prstGeom prst="rect">
            <a:avLst/>
          </a:prstGeom>
          <a:noFill/>
          <a:ln>
            <a:noFill/>
          </a:ln>
        </p:spPr>
      </p:pic>
      <p:sp>
        <p:nvSpPr>
          <p:cNvPr id="270" name="Google Shape;270;p8"/>
          <p:cNvSpPr/>
          <p:nvPr/>
        </p:nvSpPr>
        <p:spPr>
          <a:xfrm>
            <a:off x="2428875" y="2859405"/>
            <a:ext cx="525463" cy="530225"/>
          </a:xfrm>
          <a:custGeom>
            <a:rect b="b" l="l" r="r" t="t"/>
            <a:pathLst>
              <a:path extrusionOk="0" h="288" w="288">
                <a:moveTo>
                  <a:pt x="280" y="118"/>
                </a:moveTo>
                <a:cubicBezTo>
                  <a:pt x="237" y="110"/>
                  <a:pt x="237" y="110"/>
                  <a:pt x="237" y="110"/>
                </a:cubicBezTo>
                <a:cubicBezTo>
                  <a:pt x="233" y="109"/>
                  <a:pt x="232" y="106"/>
                  <a:pt x="234" y="102"/>
                </a:cubicBezTo>
                <a:cubicBezTo>
                  <a:pt x="259" y="66"/>
                  <a:pt x="259" y="66"/>
                  <a:pt x="259" y="66"/>
                </a:cubicBezTo>
                <a:cubicBezTo>
                  <a:pt x="261" y="62"/>
                  <a:pt x="261" y="57"/>
                  <a:pt x="258" y="54"/>
                </a:cubicBezTo>
                <a:cubicBezTo>
                  <a:pt x="234" y="30"/>
                  <a:pt x="234" y="30"/>
                  <a:pt x="234" y="30"/>
                </a:cubicBezTo>
                <a:cubicBezTo>
                  <a:pt x="231" y="27"/>
                  <a:pt x="226" y="27"/>
                  <a:pt x="222" y="29"/>
                </a:cubicBezTo>
                <a:cubicBezTo>
                  <a:pt x="186" y="54"/>
                  <a:pt x="186" y="54"/>
                  <a:pt x="186" y="54"/>
                </a:cubicBezTo>
                <a:cubicBezTo>
                  <a:pt x="182" y="56"/>
                  <a:pt x="179" y="55"/>
                  <a:pt x="178" y="51"/>
                </a:cubicBezTo>
                <a:cubicBezTo>
                  <a:pt x="170" y="8"/>
                  <a:pt x="170" y="8"/>
                  <a:pt x="170" y="8"/>
                </a:cubicBezTo>
                <a:cubicBezTo>
                  <a:pt x="169" y="4"/>
                  <a:pt x="165" y="0"/>
                  <a:pt x="161" y="0"/>
                </a:cubicBezTo>
                <a:cubicBezTo>
                  <a:pt x="127" y="0"/>
                  <a:pt x="127" y="0"/>
                  <a:pt x="127" y="0"/>
                </a:cubicBezTo>
                <a:cubicBezTo>
                  <a:pt x="123" y="0"/>
                  <a:pt x="119" y="4"/>
                  <a:pt x="118" y="8"/>
                </a:cubicBezTo>
                <a:cubicBezTo>
                  <a:pt x="110" y="51"/>
                  <a:pt x="110" y="51"/>
                  <a:pt x="110" y="51"/>
                </a:cubicBezTo>
                <a:cubicBezTo>
                  <a:pt x="110" y="55"/>
                  <a:pt x="106" y="56"/>
                  <a:pt x="103" y="54"/>
                </a:cubicBezTo>
                <a:cubicBezTo>
                  <a:pt x="66" y="29"/>
                  <a:pt x="66" y="29"/>
                  <a:pt x="66" y="29"/>
                </a:cubicBezTo>
                <a:cubicBezTo>
                  <a:pt x="63" y="27"/>
                  <a:pt x="57" y="27"/>
                  <a:pt x="54" y="30"/>
                </a:cubicBezTo>
                <a:cubicBezTo>
                  <a:pt x="31" y="54"/>
                  <a:pt x="31" y="54"/>
                  <a:pt x="31" y="54"/>
                </a:cubicBezTo>
                <a:cubicBezTo>
                  <a:pt x="28" y="57"/>
                  <a:pt x="27" y="62"/>
                  <a:pt x="29" y="66"/>
                </a:cubicBezTo>
                <a:cubicBezTo>
                  <a:pt x="54" y="102"/>
                  <a:pt x="54" y="102"/>
                  <a:pt x="54" y="102"/>
                </a:cubicBezTo>
                <a:cubicBezTo>
                  <a:pt x="56" y="106"/>
                  <a:pt x="55" y="109"/>
                  <a:pt x="51" y="110"/>
                </a:cubicBezTo>
                <a:cubicBezTo>
                  <a:pt x="8" y="118"/>
                  <a:pt x="8" y="118"/>
                  <a:pt x="8" y="118"/>
                </a:cubicBezTo>
                <a:cubicBezTo>
                  <a:pt x="4" y="119"/>
                  <a:pt x="0" y="123"/>
                  <a:pt x="0" y="127"/>
                </a:cubicBezTo>
                <a:cubicBezTo>
                  <a:pt x="0" y="161"/>
                  <a:pt x="0" y="161"/>
                  <a:pt x="0" y="161"/>
                </a:cubicBezTo>
                <a:cubicBezTo>
                  <a:pt x="0" y="165"/>
                  <a:pt x="4" y="169"/>
                  <a:pt x="8" y="170"/>
                </a:cubicBezTo>
                <a:cubicBezTo>
                  <a:pt x="51" y="178"/>
                  <a:pt x="51" y="178"/>
                  <a:pt x="51" y="178"/>
                </a:cubicBezTo>
                <a:cubicBezTo>
                  <a:pt x="55" y="179"/>
                  <a:pt x="56" y="182"/>
                  <a:pt x="54" y="186"/>
                </a:cubicBezTo>
                <a:cubicBezTo>
                  <a:pt x="29" y="222"/>
                  <a:pt x="29" y="222"/>
                  <a:pt x="29" y="222"/>
                </a:cubicBezTo>
                <a:cubicBezTo>
                  <a:pt x="27" y="226"/>
                  <a:pt x="28" y="231"/>
                  <a:pt x="31" y="234"/>
                </a:cubicBezTo>
                <a:cubicBezTo>
                  <a:pt x="54" y="258"/>
                  <a:pt x="54" y="258"/>
                  <a:pt x="54" y="258"/>
                </a:cubicBezTo>
                <a:cubicBezTo>
                  <a:pt x="57" y="261"/>
                  <a:pt x="63" y="261"/>
                  <a:pt x="66" y="259"/>
                </a:cubicBezTo>
                <a:cubicBezTo>
                  <a:pt x="103" y="234"/>
                  <a:pt x="103" y="234"/>
                  <a:pt x="103" y="234"/>
                </a:cubicBezTo>
                <a:cubicBezTo>
                  <a:pt x="106" y="232"/>
                  <a:pt x="110" y="233"/>
                  <a:pt x="110" y="237"/>
                </a:cubicBezTo>
                <a:cubicBezTo>
                  <a:pt x="118" y="280"/>
                  <a:pt x="118" y="280"/>
                  <a:pt x="118" y="280"/>
                </a:cubicBezTo>
                <a:cubicBezTo>
                  <a:pt x="119" y="285"/>
                  <a:pt x="123" y="288"/>
                  <a:pt x="127" y="288"/>
                </a:cubicBezTo>
                <a:cubicBezTo>
                  <a:pt x="161" y="288"/>
                  <a:pt x="161" y="288"/>
                  <a:pt x="161" y="288"/>
                </a:cubicBezTo>
                <a:cubicBezTo>
                  <a:pt x="165" y="288"/>
                  <a:pt x="169" y="285"/>
                  <a:pt x="170" y="280"/>
                </a:cubicBezTo>
                <a:cubicBezTo>
                  <a:pt x="178" y="237"/>
                  <a:pt x="178" y="237"/>
                  <a:pt x="178" y="237"/>
                </a:cubicBezTo>
                <a:cubicBezTo>
                  <a:pt x="179" y="233"/>
                  <a:pt x="182" y="232"/>
                  <a:pt x="186" y="234"/>
                </a:cubicBezTo>
                <a:cubicBezTo>
                  <a:pt x="222" y="259"/>
                  <a:pt x="222" y="259"/>
                  <a:pt x="222" y="259"/>
                </a:cubicBezTo>
                <a:cubicBezTo>
                  <a:pt x="226" y="261"/>
                  <a:pt x="231" y="261"/>
                  <a:pt x="234" y="258"/>
                </a:cubicBezTo>
                <a:cubicBezTo>
                  <a:pt x="258" y="234"/>
                  <a:pt x="258" y="234"/>
                  <a:pt x="258" y="234"/>
                </a:cubicBezTo>
                <a:cubicBezTo>
                  <a:pt x="261" y="231"/>
                  <a:pt x="261" y="226"/>
                  <a:pt x="259" y="222"/>
                </a:cubicBezTo>
                <a:cubicBezTo>
                  <a:pt x="234" y="186"/>
                  <a:pt x="234" y="186"/>
                  <a:pt x="234" y="186"/>
                </a:cubicBezTo>
                <a:cubicBezTo>
                  <a:pt x="232" y="182"/>
                  <a:pt x="233" y="179"/>
                  <a:pt x="237" y="178"/>
                </a:cubicBezTo>
                <a:cubicBezTo>
                  <a:pt x="280" y="170"/>
                  <a:pt x="280" y="170"/>
                  <a:pt x="280" y="170"/>
                </a:cubicBezTo>
                <a:cubicBezTo>
                  <a:pt x="285" y="169"/>
                  <a:pt x="288" y="165"/>
                  <a:pt x="288" y="161"/>
                </a:cubicBezTo>
                <a:cubicBezTo>
                  <a:pt x="288" y="127"/>
                  <a:pt x="288" y="127"/>
                  <a:pt x="288" y="127"/>
                </a:cubicBezTo>
                <a:cubicBezTo>
                  <a:pt x="288" y="123"/>
                  <a:pt x="285" y="119"/>
                  <a:pt x="280" y="118"/>
                </a:cubicBezTo>
                <a:close/>
                <a:moveTo>
                  <a:pt x="144" y="196"/>
                </a:moveTo>
                <a:cubicBezTo>
                  <a:pt x="115" y="196"/>
                  <a:pt x="92" y="173"/>
                  <a:pt x="92" y="144"/>
                </a:cubicBezTo>
                <a:cubicBezTo>
                  <a:pt x="92" y="115"/>
                  <a:pt x="115" y="92"/>
                  <a:pt x="144" y="92"/>
                </a:cubicBezTo>
                <a:cubicBezTo>
                  <a:pt x="173" y="92"/>
                  <a:pt x="196" y="115"/>
                  <a:pt x="196" y="144"/>
                </a:cubicBezTo>
                <a:cubicBezTo>
                  <a:pt x="196" y="173"/>
                  <a:pt x="173" y="196"/>
                  <a:pt x="144" y="19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a:solidFill>
                <a:schemeClr val="dk1"/>
              </a:solidFill>
              <a:latin typeface="Calibri"/>
              <a:ea typeface="Calibri"/>
              <a:cs typeface="Calibri"/>
              <a:sym typeface="Calibri"/>
            </a:endParaRPr>
          </a:p>
        </p:txBody>
      </p:sp>
      <p:pic>
        <p:nvPicPr>
          <p:cNvPr id="271" name="Google Shape;271;p8"/>
          <p:cNvPicPr preferRelativeResize="0"/>
          <p:nvPr/>
        </p:nvPicPr>
        <p:blipFill rotWithShape="1">
          <a:blip r:embed="rId4">
            <a:alphaModFix/>
          </a:blip>
          <a:srcRect b="0" l="0" r="0" t="0"/>
          <a:stretch/>
        </p:blipFill>
        <p:spPr>
          <a:xfrm>
            <a:off x="2525713" y="4557713"/>
            <a:ext cx="595312" cy="612775"/>
          </a:xfrm>
          <a:prstGeom prst="rect">
            <a:avLst/>
          </a:prstGeom>
          <a:noFill/>
          <a:ln>
            <a:noFill/>
          </a:ln>
        </p:spPr>
      </p:pic>
      <p:pic>
        <p:nvPicPr>
          <p:cNvPr id="272" name="Google Shape;272;p8"/>
          <p:cNvPicPr preferRelativeResize="0"/>
          <p:nvPr/>
        </p:nvPicPr>
        <p:blipFill rotWithShape="1">
          <a:blip r:embed="rId5">
            <a:alphaModFix/>
          </a:blip>
          <a:srcRect b="0" l="0" r="0" t="0"/>
          <a:stretch/>
        </p:blipFill>
        <p:spPr>
          <a:xfrm>
            <a:off x="10201910" y="4368165"/>
            <a:ext cx="595313" cy="595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9"/>
          <p:cNvPicPr preferRelativeResize="0"/>
          <p:nvPr/>
        </p:nvPicPr>
        <p:blipFill rotWithShape="1">
          <a:blip r:embed="rId3">
            <a:alphaModFix/>
          </a:blip>
          <a:srcRect b="0" l="0" r="0" t="0"/>
          <a:stretch/>
        </p:blipFill>
        <p:spPr>
          <a:xfrm>
            <a:off x="1404938" y="3789363"/>
            <a:ext cx="2078037" cy="1585912"/>
          </a:xfrm>
          <a:prstGeom prst="rect">
            <a:avLst/>
          </a:prstGeom>
          <a:noFill/>
          <a:ln cap="flat" cmpd="sng" w="9525">
            <a:solidFill>
              <a:srgbClr val="ADBACA"/>
            </a:solidFill>
            <a:prstDash val="solid"/>
            <a:miter lim="8000"/>
            <a:headEnd len="sm" w="sm" type="none"/>
            <a:tailEnd len="sm" w="sm" type="none"/>
          </a:ln>
        </p:spPr>
      </p:pic>
      <p:sp>
        <p:nvSpPr>
          <p:cNvPr id="279" name="Google Shape;279;p9"/>
          <p:cNvSpPr/>
          <p:nvPr/>
        </p:nvSpPr>
        <p:spPr>
          <a:xfrm>
            <a:off x="6248400" y="1625600"/>
            <a:ext cx="4737100" cy="3959225"/>
          </a:xfrm>
          <a:prstGeom prst="rect">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Arial"/>
              <a:ea typeface="Arial"/>
              <a:cs typeface="Arial"/>
              <a:sym typeface="Arial"/>
            </a:endParaRPr>
          </a:p>
        </p:txBody>
      </p:sp>
      <p:pic>
        <p:nvPicPr>
          <p:cNvPr id="280" name="Google Shape;280;p9"/>
          <p:cNvPicPr preferRelativeResize="0"/>
          <p:nvPr/>
        </p:nvPicPr>
        <p:blipFill rotWithShape="1">
          <a:blip r:embed="rId4">
            <a:alphaModFix/>
          </a:blip>
          <a:srcRect b="0" l="0" r="0" t="0"/>
          <a:stretch/>
        </p:blipFill>
        <p:spPr>
          <a:xfrm rot="-2026408">
            <a:off x="1824038" y="2257425"/>
            <a:ext cx="2441575" cy="1633538"/>
          </a:xfrm>
          <a:prstGeom prst="rect">
            <a:avLst/>
          </a:prstGeom>
          <a:noFill/>
          <a:ln cap="flat" cmpd="sng" w="9525">
            <a:solidFill>
              <a:srgbClr val="ADBACA"/>
            </a:solidFill>
            <a:prstDash val="solid"/>
            <a:miter lim="8000"/>
            <a:headEnd len="sm" w="sm" type="none"/>
            <a:tailEnd len="sm" w="sm" type="none"/>
          </a:ln>
        </p:spPr>
      </p:pic>
      <p:pic>
        <p:nvPicPr>
          <p:cNvPr id="281" name="Google Shape;281;p9"/>
          <p:cNvPicPr preferRelativeResize="0"/>
          <p:nvPr/>
        </p:nvPicPr>
        <p:blipFill rotWithShape="1">
          <a:blip r:embed="rId5">
            <a:alphaModFix/>
          </a:blip>
          <a:srcRect b="0" l="0" r="0" t="0"/>
          <a:stretch/>
        </p:blipFill>
        <p:spPr>
          <a:xfrm rot="1809329">
            <a:off x="3675063" y="2681288"/>
            <a:ext cx="1773237" cy="1519237"/>
          </a:xfrm>
          <a:prstGeom prst="rect">
            <a:avLst/>
          </a:prstGeom>
          <a:noFill/>
          <a:ln cap="flat" cmpd="sng" w="9525">
            <a:solidFill>
              <a:srgbClr val="ADBACA"/>
            </a:solidFill>
            <a:prstDash val="solid"/>
            <a:miter lim="8000"/>
            <a:headEnd len="sm" w="sm" type="none"/>
            <a:tailEnd len="sm" w="sm" type="none"/>
          </a:ln>
        </p:spPr>
      </p:pic>
      <p:pic>
        <p:nvPicPr>
          <p:cNvPr id="282" name="Google Shape;282;p9"/>
          <p:cNvPicPr preferRelativeResize="0"/>
          <p:nvPr/>
        </p:nvPicPr>
        <p:blipFill rotWithShape="1">
          <a:blip r:embed="rId6">
            <a:alphaModFix/>
          </a:blip>
          <a:srcRect b="0" l="0" r="0" t="0"/>
          <a:stretch/>
        </p:blipFill>
        <p:spPr>
          <a:xfrm rot="904385">
            <a:off x="3500438" y="3956050"/>
            <a:ext cx="1287462" cy="1250950"/>
          </a:xfrm>
          <a:prstGeom prst="rect">
            <a:avLst/>
          </a:prstGeom>
          <a:noFill/>
          <a:ln cap="flat" cmpd="sng" w="9525">
            <a:solidFill>
              <a:srgbClr val="ADBACA"/>
            </a:solidFill>
            <a:prstDash val="solid"/>
            <a:miter lim="8000"/>
            <a:headEnd len="sm" w="sm" type="none"/>
            <a:tailEnd len="sm" w="sm" type="none"/>
          </a:ln>
        </p:spPr>
      </p:pic>
      <p:sp>
        <p:nvSpPr>
          <p:cNvPr id="283" name="Google Shape;283;p9"/>
          <p:cNvSpPr/>
          <p:nvPr/>
        </p:nvSpPr>
        <p:spPr>
          <a:xfrm>
            <a:off x="6620198" y="2338700"/>
            <a:ext cx="3993600" cy="1894200"/>
          </a:xfrm>
          <a:prstGeom prst="rect">
            <a:avLst/>
          </a:prstGeom>
          <a:noFill/>
          <a:ln>
            <a:noFill/>
          </a:ln>
        </p:spPr>
        <p:txBody>
          <a:bodyPr anchorCtr="0" anchor="t" bIns="0" lIns="0" spcFirstLastPara="1" rIns="0" wrap="square" tIns="0">
            <a:spAutoFit/>
          </a:bodyPr>
          <a:lstStyle/>
          <a:p>
            <a:pPr indent="-323850" lvl="0" marL="285750" marR="0" rtl="0" algn="l">
              <a:lnSpc>
                <a:spcPct val="120000"/>
              </a:lnSpc>
              <a:spcBef>
                <a:spcPts val="0"/>
              </a:spcBef>
              <a:spcAft>
                <a:spcPts val="0"/>
              </a:spcAft>
              <a:buClr>
                <a:schemeClr val="lt1"/>
              </a:buClr>
              <a:buSzPts val="2000"/>
              <a:buFont typeface="Arial"/>
              <a:buChar char="•"/>
            </a:pPr>
            <a:r>
              <a:rPr b="0" i="0" lang="en-US" sz="2000" u="none">
                <a:solidFill>
                  <a:schemeClr val="lt1"/>
                </a:solidFill>
                <a:latin typeface="Arial"/>
                <a:ea typeface="Arial"/>
                <a:cs typeface="Arial"/>
                <a:sym typeface="Arial"/>
              </a:rPr>
              <a:t>Arthur Samuel first coined the term Machine Learning in the year 1959.</a:t>
            </a:r>
            <a:endParaRPr b="0" i="0" sz="2000" u="none">
              <a:solidFill>
                <a:schemeClr val="lt1"/>
              </a:solidFill>
              <a:latin typeface="Arial"/>
              <a:ea typeface="Arial"/>
              <a:cs typeface="Arial"/>
              <a:sym typeface="Arial"/>
            </a:endParaRPr>
          </a:p>
          <a:p>
            <a:pPr indent="-323850" lvl="0" marL="285750" marR="0" rtl="0" algn="l">
              <a:lnSpc>
                <a:spcPct val="120000"/>
              </a:lnSpc>
              <a:spcBef>
                <a:spcPts val="280"/>
              </a:spcBef>
              <a:spcAft>
                <a:spcPts val="0"/>
              </a:spcAft>
              <a:buClr>
                <a:schemeClr val="lt1"/>
              </a:buClr>
              <a:buSzPts val="2000"/>
              <a:buFont typeface="Arial"/>
              <a:buChar char="•"/>
            </a:pPr>
            <a:r>
              <a:rPr b="0" i="0" lang="en-US" sz="2000" u="none">
                <a:solidFill>
                  <a:schemeClr val="lt1"/>
                </a:solidFill>
                <a:latin typeface="Arial"/>
                <a:ea typeface="Arial"/>
                <a:cs typeface="Arial"/>
                <a:sym typeface="Arial"/>
              </a:rPr>
              <a:t>Machine learning is a subset of AI which provides machines the ability to learn automatically and improve from experience without being explicitly programmed.</a:t>
            </a:r>
            <a:endParaRPr b="0" i="0" sz="2000" u="none">
              <a:solidFill>
                <a:schemeClr val="lt1"/>
              </a:solidFill>
              <a:latin typeface="Arial"/>
              <a:ea typeface="Arial"/>
              <a:cs typeface="Arial"/>
              <a:sym typeface="Arial"/>
            </a:endParaRPr>
          </a:p>
          <a:p>
            <a:pPr indent="0" lvl="0" marL="0" marR="0" rtl="0" algn="l">
              <a:lnSpc>
                <a:spcPct val="120000"/>
              </a:lnSpc>
              <a:spcBef>
                <a:spcPts val="280"/>
              </a:spcBef>
              <a:spcAft>
                <a:spcPts val="0"/>
              </a:spcAft>
              <a:buClr>
                <a:schemeClr val="dk1"/>
              </a:buClr>
              <a:buSzPts val="1400"/>
              <a:buFont typeface="Calibri"/>
              <a:buNone/>
            </a:pPr>
            <a:r>
              <a:t/>
            </a:r>
            <a:endParaRPr b="0" i="0" sz="2000" u="none">
              <a:solidFill>
                <a:schemeClr val="lt1"/>
              </a:solidFill>
              <a:latin typeface="Arial"/>
              <a:ea typeface="Arial"/>
              <a:cs typeface="Arial"/>
              <a:sym typeface="Arial"/>
            </a:endParaRPr>
          </a:p>
        </p:txBody>
      </p:sp>
      <p:sp>
        <p:nvSpPr>
          <p:cNvPr id="284" name="Google Shape;284;p9"/>
          <p:cNvSpPr txBox="1"/>
          <p:nvPr/>
        </p:nvSpPr>
        <p:spPr>
          <a:xfrm>
            <a:off x="7447751" y="1857363"/>
            <a:ext cx="23385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MACHINE LEARNING</a:t>
            </a:r>
            <a:endParaRPr b="1" i="0" sz="1600" u="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2015-08-31T01:03:00Z</dcterms:created>
  <dc:creator>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1033-11.2.0.11191</vt:lpwstr>
  </property>
  <property fmtid="{D5CDD505-2E9C-101B-9397-08002B2CF9AE}" pid="3" name="ICV">
    <vt:lpwstr>F4144D271A2845F1A26D248A7EE4B589</vt:lpwstr>
  </property>
</Properties>
</file>